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56" r:id="rId3"/>
    <p:sldId id="257" r:id="rId4"/>
    <p:sldId id="258" r:id="rId5"/>
    <p:sldId id="260" r:id="rId6"/>
    <p:sldId id="263" r:id="rId7"/>
    <p:sldId id="261" r:id="rId8"/>
    <p:sldId id="262" r:id="rId9"/>
    <p:sldId id="306" r:id="rId10"/>
    <p:sldId id="265" r:id="rId11"/>
    <p:sldId id="266" r:id="rId12"/>
    <p:sldId id="290" r:id="rId13"/>
    <p:sldId id="291" r:id="rId14"/>
    <p:sldId id="292" r:id="rId15"/>
    <p:sldId id="267" r:id="rId16"/>
    <p:sldId id="307" r:id="rId17"/>
    <p:sldId id="269" r:id="rId18"/>
    <p:sldId id="268" r:id="rId19"/>
    <p:sldId id="270" r:id="rId20"/>
    <p:sldId id="271" r:id="rId21"/>
    <p:sldId id="308" r:id="rId22"/>
    <p:sldId id="309" r:id="rId23"/>
    <p:sldId id="310" r:id="rId24"/>
    <p:sldId id="273" r:id="rId25"/>
    <p:sldId id="274" r:id="rId26"/>
    <p:sldId id="275" r:id="rId27"/>
    <p:sldId id="311" r:id="rId28"/>
    <p:sldId id="312" r:id="rId29"/>
    <p:sldId id="303" r:id="rId30"/>
    <p:sldId id="313" r:id="rId31"/>
    <p:sldId id="276" r:id="rId32"/>
    <p:sldId id="300" r:id="rId33"/>
    <p:sldId id="286"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87" d="100"/>
          <a:sy n="87" d="100"/>
        </p:scale>
        <p:origin x="-30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D7FA3FE-F23D-4131-AC86-7E0A43EAD6A4}" type="datetimeFigureOut">
              <a:rPr lang="en-US" smtClean="0"/>
              <a:pPr/>
              <a:t>5/14/2014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6A33507-384E-44C6-B3D1-347EDB2576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FA3FE-F23D-4131-AC86-7E0A43EAD6A4}"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3507-384E-44C6-B3D1-347EDB2576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FA3FE-F23D-4131-AC86-7E0A43EAD6A4}"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3507-384E-44C6-B3D1-347EDB2576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D7FA3FE-F23D-4131-AC86-7E0A43EAD6A4}" type="datetimeFigureOut">
              <a:rPr lang="en-US" smtClean="0"/>
              <a:pPr/>
              <a:t>5/14/2014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6A33507-384E-44C6-B3D1-347EDB2576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D7FA3FE-F23D-4131-AC86-7E0A43EAD6A4}" type="datetimeFigureOut">
              <a:rPr lang="en-US" smtClean="0"/>
              <a:pPr/>
              <a:t>5/14/2014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6A33507-384E-44C6-B3D1-347EDB2576F0}"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D7FA3FE-F23D-4131-AC86-7E0A43EAD6A4}" type="datetimeFigureOut">
              <a:rPr lang="en-US" smtClean="0"/>
              <a:pPr/>
              <a:t>5/14/2014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6A33507-384E-44C6-B3D1-347EDB2576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D7FA3FE-F23D-4131-AC86-7E0A43EAD6A4}" type="datetimeFigureOut">
              <a:rPr lang="en-US" smtClean="0"/>
              <a:pPr/>
              <a:t>5/14/2014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6A33507-384E-44C6-B3D1-347EDB2576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7FA3FE-F23D-4131-AC86-7E0A43EAD6A4}"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33507-384E-44C6-B3D1-347EDB2576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D7FA3FE-F23D-4131-AC86-7E0A43EAD6A4}" type="datetimeFigureOut">
              <a:rPr lang="en-US" smtClean="0"/>
              <a:pPr/>
              <a:t>5/14/2014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6A33507-384E-44C6-B3D1-347EDB2576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D7FA3FE-F23D-4131-AC86-7E0A43EAD6A4}" type="datetimeFigureOut">
              <a:rPr lang="en-US" smtClean="0"/>
              <a:pPr/>
              <a:t>5/14/2014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6A33507-384E-44C6-B3D1-347EDB2576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D7FA3FE-F23D-4131-AC86-7E0A43EAD6A4}" type="datetimeFigureOut">
              <a:rPr lang="en-US" smtClean="0"/>
              <a:pPr/>
              <a:t>5/14/2014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6A33507-384E-44C6-B3D1-347EDB2576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D7FA3FE-F23D-4131-AC86-7E0A43EAD6A4}" type="datetimeFigureOut">
              <a:rPr lang="en-US" smtClean="0"/>
              <a:pPr/>
              <a:t>5/14/2014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6A33507-384E-44C6-B3D1-347EDB2576F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descr="role.jpg"/>
          <p:cNvPicPr>
            <a:picLocks noGrp="1" noChangeAspect="1"/>
          </p:cNvPicPr>
          <p:nvPr>
            <p:ph idx="1"/>
          </p:nvPr>
        </p:nvPicPr>
        <p:blipFill>
          <a:blip r:embed="rId2"/>
          <a:stretch>
            <a:fillRect/>
          </a:stretch>
        </p:blipFill>
        <p:spPr>
          <a:xfrm>
            <a:off x="0" y="-129540"/>
            <a:ext cx="9144000" cy="704088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Here’s to You, Jesusa!</a:t>
            </a:r>
            <a:endParaRPr lang="en-US" b="1" i="1" dirty="0"/>
          </a:p>
        </p:txBody>
      </p:sp>
      <p:sp>
        <p:nvSpPr>
          <p:cNvPr id="3" name="Content Placeholder 2"/>
          <p:cNvSpPr>
            <a:spLocks noGrp="1"/>
          </p:cNvSpPr>
          <p:nvPr>
            <p:ph sz="half" idx="1"/>
          </p:nvPr>
        </p:nvSpPr>
        <p:spPr/>
        <p:txBody>
          <a:bodyPr>
            <a:normAutofit/>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Four main characters in the story: </a:t>
            </a:r>
          </a:p>
          <a:p>
            <a:pPr>
              <a:buNone/>
            </a:pPr>
            <a:r>
              <a:rPr lang="en-US" dirty="0" smtClean="0">
                <a:latin typeface="Times New Roman" panose="02020603050405020304" pitchFamily="18" charset="0"/>
                <a:cs typeface="Times New Roman" panose="02020603050405020304" pitchFamily="18" charset="0"/>
              </a:rPr>
              <a:t>	1. Jesusa</a:t>
            </a:r>
          </a:p>
          <a:p>
            <a:pPr>
              <a:buNone/>
            </a:pPr>
            <a:r>
              <a:rPr lang="en-US" dirty="0" smtClean="0">
                <a:latin typeface="Times New Roman" panose="02020603050405020304" pitchFamily="18" charset="0"/>
                <a:cs typeface="Times New Roman" panose="02020603050405020304" pitchFamily="18" charset="0"/>
              </a:rPr>
              <a:t>	2. Felipe, Jesusa’s father</a:t>
            </a:r>
          </a:p>
          <a:p>
            <a:pPr>
              <a:buNone/>
            </a:pPr>
            <a:r>
              <a:rPr lang="en-US" dirty="0" smtClean="0">
                <a:latin typeface="Times New Roman" panose="02020603050405020304" pitchFamily="18" charset="0"/>
                <a:cs typeface="Times New Roman" panose="02020603050405020304" pitchFamily="18" charset="0"/>
              </a:rPr>
              <a:t>	3. Pedro Aguilar, her husband</a:t>
            </a:r>
          </a:p>
          <a:p>
            <a:pPr>
              <a:buNone/>
            </a:pPr>
            <a:r>
              <a:rPr lang="en-US" dirty="0" smtClean="0">
                <a:latin typeface="Times New Roman" panose="02020603050405020304" pitchFamily="18" charset="0"/>
                <a:cs typeface="Times New Roman" panose="02020603050405020304" pitchFamily="18" charset="0"/>
              </a:rPr>
              <a:t>	4. Evarista, stepmother </a:t>
            </a:r>
          </a:p>
        </p:txBody>
      </p:sp>
      <p:sp>
        <p:nvSpPr>
          <p:cNvPr id="5" name="Content Placeholder 4"/>
          <p:cNvSpPr>
            <a:spLocks noGrp="1"/>
          </p:cNvSpPr>
          <p:nvPr>
            <p:ph sz="half" idx="2"/>
          </p:nvPr>
        </p:nvSpPr>
        <p:spPr/>
        <p:txBody>
          <a:bodyPr>
            <a:normAutofit/>
          </a:bodyPr>
          <a:lstStyle/>
          <a:p>
            <a:pPr>
              <a:buFont typeface="Wingdings" pitchFamily="2" charset="2"/>
              <a:buChar char="Ø"/>
            </a:pPr>
            <a:r>
              <a:rPr lang="en-US" sz="2800" dirty="0">
                <a:latin typeface="Times New Roman" panose="02020603050405020304" pitchFamily="18" charset="0"/>
                <a:cs typeface="Times New Roman" panose="02020603050405020304" pitchFamily="18" charset="0"/>
              </a:rPr>
              <a:t>There are different themes: conformism, humiliation, rivalry, migration, death, machismo, camp follower (</a:t>
            </a:r>
            <a:r>
              <a:rPr lang="en-US" sz="2800" i="1" dirty="0">
                <a:latin typeface="Times New Roman" panose="02020603050405020304" pitchFamily="18" charset="0"/>
                <a:cs typeface="Times New Roman" panose="02020603050405020304" pitchFamily="18" charset="0"/>
              </a:rPr>
              <a:t>soldadera</a:t>
            </a:r>
            <a:r>
              <a:rPr lang="en-US" sz="2800" dirty="0">
                <a:latin typeface="Times New Roman" panose="02020603050405020304" pitchFamily="18" charset="0"/>
                <a:cs typeface="Times New Roman" panose="02020603050405020304" pitchFamily="18" charset="0"/>
              </a:rPr>
              <a:t>), religion idealization of man, violence, wisdom, war, and poverty </a:t>
            </a:r>
          </a:p>
          <a:p>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r>
              <a:rPr lang="en-US" b="1" i="1" dirty="0" smtClean="0"/>
              <a:t>Here’s to You, Jesusa!, Summary</a:t>
            </a:r>
            <a:endParaRPr lang="en-US" b="1" i="1" dirty="0"/>
          </a:p>
        </p:txBody>
      </p:sp>
      <p:sp>
        <p:nvSpPr>
          <p:cNvPr id="3" name="Content Placeholder 2"/>
          <p:cNvSpPr>
            <a:spLocks noGrp="1"/>
          </p:cNvSpPr>
          <p:nvPr>
            <p:ph idx="1"/>
          </p:nvPr>
        </p:nvSpPr>
        <p:spPr>
          <a:xfrm>
            <a:off x="457200" y="914400"/>
            <a:ext cx="8229600" cy="5540408"/>
          </a:xfrm>
        </p:spPr>
        <p:txBody>
          <a:bodyPr>
            <a:normAutofit/>
          </a:bodyPr>
          <a:lstStyle/>
          <a:p>
            <a:pPr>
              <a:buNone/>
            </a:pPr>
            <a:r>
              <a:rPr lang="en-US" dirty="0" smtClean="0"/>
              <a:t>	</a:t>
            </a:r>
            <a:r>
              <a:rPr lang="en-US" sz="3300" dirty="0" smtClean="0">
                <a:latin typeface="Times New Roman" panose="02020603050405020304" pitchFamily="18" charset="0"/>
                <a:cs typeface="Times New Roman" panose="02020603050405020304" pitchFamily="18" charset="0"/>
              </a:rPr>
              <a:t>Jesusa , who is the protagonist, narrates the events of her life through time . Since an early age she lost her mother; his father looked for other women to take care of Jesusa and her younger brother, </a:t>
            </a:r>
            <a:r>
              <a:rPr lang="en-US" sz="3300" dirty="0" err="1" smtClean="0">
                <a:latin typeface="Times New Roman" panose="02020603050405020304" pitchFamily="18" charset="0"/>
                <a:cs typeface="Times New Roman" panose="02020603050405020304" pitchFamily="18" charset="0"/>
              </a:rPr>
              <a:t>Emiliano</a:t>
            </a:r>
            <a:r>
              <a:rPr lang="en-US" sz="3300" dirty="0" smtClean="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This search was in vain because Jesusa did not want any other woman near her father. Evarista was the only woman she accepted; it was that woman that taught her to fend for herself. </a:t>
            </a:r>
            <a:endParaRPr lang="en-US" sz="3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91600" cy="4401205"/>
          </a:xfrm>
          <a:prstGeom prst="rect">
            <a:avLst/>
          </a:prstGeom>
          <a:noFill/>
        </p:spPr>
        <p:txBody>
          <a:bodyPr wrap="square" rtlCol="0">
            <a:spAutoFit/>
          </a:bodyPr>
          <a:lstStyle/>
          <a:p>
            <a:pPr>
              <a:buNone/>
            </a:pPr>
            <a:r>
              <a:rPr lang="en-US" sz="2800" dirty="0">
                <a:latin typeface="Times New Roman" panose="02020603050405020304" pitchFamily="18" charset="0"/>
                <a:cs typeface="Times New Roman" panose="02020603050405020304" pitchFamily="18" charset="0"/>
              </a:rPr>
              <a:t>At an early age she began her revolutionary life next to her father, Felipe. It was there where he met Pedro Aguilar, whom she married at the age of fifteen. Despite being a relatively young wife, Jesusa fulfills her duties like any other woman in the Revolution. Jesusa was only eighteen years old when her husband died, during a battle against Villa. </a:t>
            </a:r>
            <a:endParaRPr lang="en-US" sz="2800" dirty="0" smtClean="0">
              <a:latin typeface="Times New Roman" panose="02020603050405020304" pitchFamily="18" charset="0"/>
              <a:cs typeface="Times New Roman" panose="02020603050405020304" pitchFamily="18" charset="0"/>
            </a:endParaRPr>
          </a:p>
          <a:p>
            <a:pPr>
              <a:buNone/>
            </a:pPr>
            <a:endParaRPr lang="en-US" sz="2800" dirty="0" smtClean="0">
              <a:latin typeface="Times New Roman" panose="02020603050405020304" pitchFamily="18" charset="0"/>
              <a:cs typeface="Times New Roman" panose="02020603050405020304" pitchFamily="18" charset="0"/>
            </a:endParaRPr>
          </a:p>
          <a:p>
            <a:pPr>
              <a:buNone/>
            </a:pPr>
            <a:r>
              <a:rPr lang="en-US" sz="2800" dirty="0" smtClean="0">
                <a:latin typeface="Times New Roman" panose="02020603050405020304" pitchFamily="18" charset="0"/>
                <a:cs typeface="Times New Roman" panose="02020603050405020304" pitchFamily="18" charset="0"/>
              </a:rPr>
              <a:t>Carranza </a:t>
            </a:r>
            <a:r>
              <a:rPr lang="en-US" sz="2800" dirty="0">
                <a:latin typeface="Times New Roman" panose="02020603050405020304" pitchFamily="18" charset="0"/>
                <a:cs typeface="Times New Roman" panose="02020603050405020304" pitchFamily="18" charset="0"/>
              </a:rPr>
              <a:t>'s government denied her the right to obtain that belonged to her, it was her right to get compensated for her participation in the Revolution. </a:t>
            </a:r>
          </a:p>
        </p:txBody>
      </p:sp>
    </p:spTree>
    <p:extLst>
      <p:ext uri="{BB962C8B-B14F-4D97-AF65-F5344CB8AC3E}">
        <p14:creationId xmlns:p14="http://schemas.microsoft.com/office/powerpoint/2010/main" val="4065898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915400" cy="3970318"/>
          </a:xfrm>
          <a:prstGeom prst="rect">
            <a:avLst/>
          </a:prstGeom>
          <a:noFill/>
        </p:spPr>
        <p:txBody>
          <a:bodyPr wrap="square" rtlCol="0">
            <a:spAutoFit/>
          </a:bodyPr>
          <a:lstStyle/>
          <a:p>
            <a:pPr>
              <a:buNone/>
            </a:pPr>
            <a:r>
              <a:rPr lang="en-US" sz="2800" dirty="0">
                <a:latin typeface="Times New Roman" panose="02020603050405020304" pitchFamily="18" charset="0"/>
                <a:cs typeface="Times New Roman" panose="02020603050405020304" pitchFamily="18" charset="0"/>
              </a:rPr>
              <a:t>Throughout her life she had different jobs in order to survive. She lived in a number of places in different states of the Mexican Republic. Thanks to these experiences, she met many different people. </a:t>
            </a:r>
            <a:endParaRPr lang="en-US" sz="2800" dirty="0" smtClean="0">
              <a:latin typeface="Times New Roman" panose="02020603050405020304" pitchFamily="18" charset="0"/>
              <a:cs typeface="Times New Roman" panose="02020603050405020304" pitchFamily="18" charset="0"/>
            </a:endParaRP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smtClean="0">
                <a:latin typeface="Times New Roman" panose="02020603050405020304" pitchFamily="18" charset="0"/>
                <a:cs typeface="Times New Roman" panose="02020603050405020304" pitchFamily="18" charset="0"/>
              </a:rPr>
              <a:t>Although </a:t>
            </a:r>
            <a:r>
              <a:rPr lang="en-US" sz="2800" dirty="0">
                <a:latin typeface="Times New Roman" panose="02020603050405020304" pitchFamily="18" charset="0"/>
                <a:cs typeface="Times New Roman" panose="02020603050405020304" pitchFamily="18" charset="0"/>
              </a:rPr>
              <a:t>several </a:t>
            </a:r>
            <a:r>
              <a:rPr lang="en-US" sz="2800" dirty="0" smtClean="0">
                <a:latin typeface="Times New Roman" panose="02020603050405020304" pitchFamily="18" charset="0"/>
                <a:cs typeface="Times New Roman" panose="02020603050405020304" pitchFamily="18" charset="0"/>
              </a:rPr>
              <a:t>times she had </a:t>
            </a:r>
            <a:r>
              <a:rPr lang="en-US" sz="2800" dirty="0">
                <a:latin typeface="Times New Roman" panose="02020603050405020304" pitchFamily="18" charset="0"/>
                <a:cs typeface="Times New Roman" panose="02020603050405020304" pitchFamily="18" charset="0"/>
              </a:rPr>
              <a:t>the opportunity to remarried, she never did. </a:t>
            </a:r>
            <a:endParaRPr lang="en-US" sz="2800" dirty="0" smtClean="0">
              <a:latin typeface="Times New Roman" panose="02020603050405020304" pitchFamily="18" charset="0"/>
              <a:cs typeface="Times New Roman" panose="02020603050405020304" pitchFamily="18" charset="0"/>
            </a:endParaRPr>
          </a:p>
          <a:p>
            <a:pPr>
              <a:buNone/>
            </a:pPr>
            <a:r>
              <a:rPr lang="en-US" sz="2800" dirty="0" smtClean="0">
                <a:latin typeface="Times New Roman" panose="02020603050405020304" pitchFamily="18" charset="0"/>
                <a:cs typeface="Times New Roman" panose="02020603050405020304" pitchFamily="18" charset="0"/>
              </a:rPr>
              <a:t>She </a:t>
            </a:r>
            <a:r>
              <a:rPr lang="en-US" sz="2800" dirty="0">
                <a:latin typeface="Times New Roman" panose="02020603050405020304" pitchFamily="18" charset="0"/>
                <a:cs typeface="Times New Roman" panose="02020603050405020304" pitchFamily="18" charset="0"/>
              </a:rPr>
              <a:t>never had children of her own, but did adopt three boys, who stole the little she had and abandoned her. </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98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066800"/>
            <a:ext cx="8534400" cy="3970318"/>
          </a:xfrm>
          <a:prstGeom prst="rect">
            <a:avLst/>
          </a:prstGeom>
          <a:noFill/>
        </p:spPr>
        <p:txBody>
          <a:bodyPr wrap="square" rtlCol="0">
            <a:spAutoFit/>
          </a:bodyPr>
          <a:lstStyle/>
          <a:p>
            <a:pPr>
              <a:buNone/>
            </a:pPr>
            <a:r>
              <a:rPr lang="en-US" sz="2800" dirty="0" smtClean="0">
                <a:latin typeface="Times New Roman" panose="02020603050405020304" pitchFamily="18" charset="0"/>
                <a:cs typeface="Times New Roman" panose="02020603050405020304" pitchFamily="18" charset="0"/>
              </a:rPr>
              <a:t>Cont. </a:t>
            </a: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latin typeface="Times New Roman" panose="02020603050405020304" pitchFamily="18" charset="0"/>
                <a:cs typeface="Times New Roman" panose="02020603050405020304" pitchFamily="18" charset="0"/>
              </a:rPr>
              <a:t>Jesusa said she was a very intelligent woman and used that intelligence to survive. She was very spiritual and used that as a cure for her physical and psychological illnesses. </a:t>
            </a:r>
            <a:endParaRPr lang="en-US" sz="2800" dirty="0" smtClean="0">
              <a:latin typeface="Times New Roman" panose="02020603050405020304" pitchFamily="18" charset="0"/>
              <a:cs typeface="Times New Roman" panose="02020603050405020304" pitchFamily="18" charset="0"/>
            </a:endParaRPr>
          </a:p>
          <a:p>
            <a:pPr>
              <a:buNone/>
            </a:pPr>
            <a:endParaRPr lang="en-US" sz="2800" dirty="0" smtClean="0">
              <a:latin typeface="Times New Roman" panose="02020603050405020304" pitchFamily="18" charset="0"/>
              <a:cs typeface="Times New Roman" panose="02020603050405020304" pitchFamily="18" charset="0"/>
            </a:endParaRPr>
          </a:p>
          <a:p>
            <a:pPr>
              <a:buNone/>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end, Jesusa </a:t>
            </a:r>
            <a:r>
              <a:rPr lang="en-US" sz="2800" dirty="0">
                <a:latin typeface="Times New Roman" panose="02020603050405020304" pitchFamily="18" charset="0"/>
                <a:cs typeface="Times New Roman" panose="02020603050405020304" pitchFamily="18" charset="0"/>
              </a:rPr>
              <a:t>wanted to die in some distant hill, like the hills where he spent her childhood.</a:t>
            </a:r>
          </a:p>
        </p:txBody>
      </p:sp>
    </p:spTree>
    <p:extLst>
      <p:ext uri="{BB962C8B-B14F-4D97-AF65-F5344CB8AC3E}">
        <p14:creationId xmlns:p14="http://schemas.microsoft.com/office/powerpoint/2010/main" val="1466085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amorada.jpg"/>
          <p:cNvPicPr>
            <a:picLocks noChangeAspect="1"/>
          </p:cNvPicPr>
          <p:nvPr/>
        </p:nvPicPr>
        <p:blipFill>
          <a:blip r:embed="rId2">
            <a:duotone>
              <a:prstClr val="black"/>
              <a:schemeClr val="bg1">
                <a:tint val="45000"/>
                <a:satMod val="400000"/>
              </a:schemeClr>
            </a:duotone>
            <a:lum/>
            <a:extLst>
              <a:ext uri="{BEBA8EAE-BF5A-486C-A8C5-ECC9F3942E4B}">
                <a14:imgProps xmlns:a14="http://schemas.microsoft.com/office/drawing/2010/main">
                  <a14:imgLayer r:embed="rId3">
                    <a14:imgEffect>
                      <a14:colorTemperature colorTemp="1500"/>
                    </a14:imgEffect>
                    <a14:imgEffect>
                      <a14:saturation sat="90000"/>
                    </a14:imgEffect>
                  </a14:imgLayer>
                </a14:imgProps>
              </a:ext>
            </a:extLst>
          </a:blip>
          <a:stretch>
            <a:fillRect/>
          </a:stretch>
        </p:blipFill>
        <p:spPr>
          <a:xfrm>
            <a:off x="0" y="1"/>
            <a:ext cx="9157973" cy="6858000"/>
          </a:xfrm>
          <a:prstGeom prst="rect">
            <a:avLst/>
          </a:prstGeom>
        </p:spPr>
      </p:pic>
      <p:sp>
        <p:nvSpPr>
          <p:cNvPr id="2" name="Title 1"/>
          <p:cNvSpPr>
            <a:spLocks noGrp="1"/>
          </p:cNvSpPr>
          <p:nvPr>
            <p:ph type="title"/>
          </p:nvPr>
        </p:nvSpPr>
        <p:spPr>
          <a:xfrm>
            <a:off x="457200" y="267494"/>
            <a:ext cx="8229600" cy="646906"/>
          </a:xfrm>
        </p:spPr>
        <p:txBody>
          <a:bodyPr>
            <a:normAutofit fontScale="90000"/>
          </a:bodyPr>
          <a:lstStyle/>
          <a:p>
            <a:pPr algn="ctr"/>
            <a:r>
              <a:rPr lang="en-US" b="1" dirty="0" smtClean="0">
                <a:latin typeface="Adobe Gothic Std B" pitchFamily="34" charset="-128"/>
                <a:ea typeface="Adobe Gothic Std B" pitchFamily="34" charset="-128"/>
              </a:rPr>
              <a:t>Camp follower (</a:t>
            </a:r>
            <a:r>
              <a:rPr lang="en-US" b="1" i="1" dirty="0" smtClean="0">
                <a:latin typeface="Adobe Gothic Std B" pitchFamily="34" charset="-128"/>
                <a:ea typeface="Adobe Gothic Std B" pitchFamily="34" charset="-128"/>
              </a:rPr>
              <a:t>soldadera</a:t>
            </a:r>
            <a:r>
              <a:rPr lang="en-US" b="1" dirty="0" smtClean="0">
                <a:latin typeface="Adobe Gothic Std B" pitchFamily="34" charset="-128"/>
                <a:ea typeface="Adobe Gothic Std B" pitchFamily="34" charset="-128"/>
              </a:rPr>
              <a:t>)</a:t>
            </a:r>
            <a:endParaRPr lang="en-US" b="1" dirty="0">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914400"/>
            <a:ext cx="8229600" cy="5943600"/>
          </a:xfrm>
        </p:spPr>
        <p:txBody>
          <a:bodyPr/>
          <a:lstStyle/>
          <a:p>
            <a:pPr>
              <a:buFont typeface="Wingdings" pitchFamily="2" charset="2"/>
              <a:buChar char="Ø"/>
            </a:pPr>
            <a:endParaRPr lang="en-US" dirty="0" smtClean="0"/>
          </a:p>
          <a:p>
            <a:pPr>
              <a:buFont typeface="Wingdings" pitchFamily="2" charset="2"/>
              <a:buChar char="Ø"/>
            </a:pPr>
            <a:endParaRPr lang="en-US" dirty="0" smtClean="0"/>
          </a:p>
          <a:p>
            <a:pPr>
              <a:buNone/>
            </a:pPr>
            <a:endParaRPr lang="en-US" dirty="0" smtClean="0"/>
          </a:p>
          <a:p>
            <a:pPr>
              <a:buFont typeface="Wingdings" pitchFamily="2" charset="2"/>
              <a:buChar char="Ø"/>
            </a:pPr>
            <a:r>
              <a:rPr lang="en-US" sz="3600" b="1" dirty="0" smtClean="0">
                <a:latin typeface="Times New Roman" panose="02020603050405020304" pitchFamily="18" charset="0"/>
                <a:cs typeface="Times New Roman" panose="02020603050405020304" pitchFamily="18" charset="0"/>
              </a:rPr>
              <a:t>To develop this research I have chosen one of the themes, the camp follower. “Soldadera”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The word </a:t>
            </a:r>
            <a:r>
              <a:rPr lang="en-US" sz="3200" i="1" dirty="0" smtClean="0">
                <a:latin typeface="Times New Roman" panose="02020603050405020304" pitchFamily="18" charset="0"/>
                <a:cs typeface="Times New Roman" panose="02020603050405020304" pitchFamily="18" charset="0"/>
              </a:rPr>
              <a:t>soldadera</a:t>
            </a:r>
            <a:r>
              <a:rPr lang="en-US" sz="3200" dirty="0" smtClean="0">
                <a:latin typeface="Times New Roman" panose="02020603050405020304" pitchFamily="18" charset="0"/>
                <a:cs typeface="Times New Roman" panose="02020603050405020304" pitchFamily="18" charset="0"/>
              </a:rPr>
              <a:t> (camp follower) defines women who accompanied the soldiers and fought with them during the Mexican Revolution.</a:t>
            </a: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It is a word that does not exist in the dictionary</a:t>
            </a: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This shows how little appreciation women received for their service to their country</a:t>
            </a:r>
          </a:p>
          <a:p>
            <a:pPr>
              <a:buFont typeface="Wingdings" pitchFamily="2" charset="2"/>
              <a:buChar char="Ø"/>
            </a:pPr>
            <a:endParaRPr lang="en-US" sz="3200"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 la via.jpg"/>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56000"/>
                    </a14:imgEffect>
                  </a14:imgLayer>
                </a14:imgProps>
              </a:ext>
            </a:extLst>
          </a:blip>
          <a:stretch>
            <a:fillRect/>
          </a:stretch>
        </p:blipFill>
        <p:spPr>
          <a:xfrm>
            <a:off x="0" y="1143000"/>
            <a:ext cx="9144000" cy="5715000"/>
          </a:xfrm>
          <a:prstGeom prst="rect">
            <a:avLst/>
          </a:prstGeom>
        </p:spPr>
      </p:pic>
      <p:sp>
        <p:nvSpPr>
          <p:cNvPr id="2" name="Title 1"/>
          <p:cNvSpPr>
            <a:spLocks noGrp="1"/>
          </p:cNvSpPr>
          <p:nvPr>
            <p:ph type="title"/>
          </p:nvPr>
        </p:nvSpPr>
        <p:spPr>
          <a:xfrm>
            <a:off x="457200" y="267494"/>
            <a:ext cx="8229600" cy="1104106"/>
          </a:xfrm>
        </p:spPr>
        <p:txBody>
          <a:bodyPr/>
          <a:lstStyle/>
          <a:p>
            <a:r>
              <a:rPr lang="en-US" b="1" dirty="0" smtClean="0"/>
              <a:t>Women’s Contributions</a:t>
            </a:r>
            <a:endParaRPr lang="en-US" b="1"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The presence of women –soldaderas  was fundamental for the armies’ survival. </a:t>
            </a:r>
          </a:p>
          <a:p>
            <a:pPr>
              <a:buFont typeface="Wingdings" pitchFamily="2" charset="2"/>
              <a:buChar char="Ø"/>
            </a:pPr>
            <a:endParaRPr lang="en-US" b="1" dirty="0">
              <a:latin typeface="Times New Roman" panose="02020603050405020304" pitchFamily="18" charset="0"/>
              <a:cs typeface="Times New Roman" panose="02020603050405020304" pitchFamily="18" charset="0"/>
            </a:endParaRPr>
          </a:p>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Like Jesusa, women had different roles during the Mexican Revolution.</a:t>
            </a:r>
          </a:p>
          <a:p>
            <a:pPr>
              <a:buFont typeface="Wingdings" pitchFamily="2" charset="2"/>
              <a:buChar char="Ø"/>
            </a:pPr>
            <a:endParaRPr lang="en-US" b="1"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For this presentation, I will focus only on a few of the contributions. </a:t>
            </a:r>
          </a:p>
          <a:p>
            <a:pPr>
              <a:buNone/>
            </a:pPr>
            <a:r>
              <a:rPr lang="en-US" b="1" dirty="0" smtClean="0">
                <a:latin typeface="Times New Roman" panose="02020603050405020304" pitchFamily="18" charset="0"/>
                <a:cs typeface="Times New Roman" panose="02020603050405020304" pitchFamily="18" charset="0"/>
              </a:rPr>
              <a:t>		1. Wife</a:t>
            </a:r>
          </a:p>
          <a:p>
            <a:pPr>
              <a:buNone/>
            </a:pPr>
            <a:r>
              <a:rPr lang="en-US" b="1" dirty="0" smtClean="0">
                <a:latin typeface="Times New Roman" panose="02020603050405020304" pitchFamily="18" charset="0"/>
                <a:cs typeface="Times New Roman" panose="02020603050405020304" pitchFamily="18" charset="0"/>
              </a:rPr>
              <a:t>		2. Nurse</a:t>
            </a:r>
          </a:p>
          <a:p>
            <a:pPr>
              <a:buNone/>
            </a:pPr>
            <a:r>
              <a:rPr lang="en-US" b="1" dirty="0" smtClean="0">
                <a:latin typeface="Times New Roman" panose="02020603050405020304" pitchFamily="18" charset="0"/>
                <a:cs typeface="Times New Roman" panose="02020603050405020304" pitchFamily="18" charset="0"/>
              </a:rPr>
              <a:t>		3. Cook</a:t>
            </a:r>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 esposa.jpg"/>
          <p:cNvPicPr>
            <a:picLocks noChangeAspect="1"/>
          </p:cNvPicPr>
          <p:nvPr/>
        </p:nvPicPr>
        <p:blipFill>
          <a:blip r:embed="rId2">
            <a:extLst>
              <a:ext uri="{BEBA8EAE-BF5A-486C-A8C5-ECC9F3942E4B}">
                <a14:imgProps xmlns:a14="http://schemas.microsoft.com/office/drawing/2010/main">
                  <a14:imgLayer r:embed="rId3">
                    <a14:imgEffect>
                      <a14:brightnessContrast bright="-30000" contrast="-43000"/>
                    </a14:imgEffect>
                  </a14:imgLayer>
                </a14:imgProps>
              </a:ext>
            </a:extLst>
          </a:blip>
          <a:stretch>
            <a:fillRect/>
          </a:stretch>
        </p:blipFill>
        <p:spPr>
          <a:xfrm>
            <a:off x="0" y="-45215"/>
            <a:ext cx="9144000" cy="6820919"/>
          </a:xfrm>
          <a:prstGeom prst="rect">
            <a:avLst/>
          </a:prstGeom>
        </p:spPr>
      </p:pic>
      <p:sp>
        <p:nvSpPr>
          <p:cNvPr id="2" name="Title 1"/>
          <p:cNvSpPr>
            <a:spLocks noGrp="1"/>
          </p:cNvSpPr>
          <p:nvPr>
            <p:ph type="title"/>
          </p:nvPr>
        </p:nvSpPr>
        <p:spPr>
          <a:xfrm>
            <a:off x="457200" y="267494"/>
            <a:ext cx="8229600" cy="723106"/>
          </a:xfrm>
        </p:spPr>
        <p:txBody>
          <a:bodyPr>
            <a:normAutofit fontScale="90000"/>
          </a:bodyPr>
          <a:lstStyle/>
          <a:p>
            <a:r>
              <a:rPr lang="en-US" b="1" dirty="0" smtClean="0"/>
              <a:t>As a Wife</a:t>
            </a:r>
            <a:endParaRPr lang="en-US" b="1" dirty="0"/>
          </a:p>
        </p:txBody>
      </p:sp>
      <p:sp>
        <p:nvSpPr>
          <p:cNvPr id="3" name="Content Placeholder 2"/>
          <p:cNvSpPr>
            <a:spLocks noGrp="1"/>
          </p:cNvSpPr>
          <p:nvPr>
            <p:ph idx="1"/>
          </p:nvPr>
        </p:nvSpPr>
        <p:spPr>
          <a:xfrm>
            <a:off x="304800" y="1066800"/>
            <a:ext cx="9067800" cy="5388008"/>
          </a:xfrm>
        </p:spPr>
        <p:txBody>
          <a:bodyPr>
            <a:normAutofit/>
          </a:bodyPr>
          <a:lstStyle/>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One of the most important contributions that women made was to follow their husbands everywhere they went during the war. </a:t>
            </a:r>
          </a:p>
          <a:p>
            <a:pPr>
              <a:buFont typeface="Wingdings" pitchFamily="2" charset="2"/>
              <a:buChar char="Ø"/>
            </a:pPr>
            <a:endParaRPr lang="en-US" b="1"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As a wife, she had the responsibility to look after her husband's well being.</a:t>
            </a:r>
          </a:p>
          <a:p>
            <a:pPr>
              <a:buFont typeface="Wingdings" pitchFamily="2" charset="2"/>
              <a:buChar char="Ø"/>
            </a:pPr>
            <a:endParaRPr lang="en-US" b="1"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She carried her home with her</a:t>
            </a:r>
          </a:p>
          <a:p>
            <a:pPr>
              <a:buFont typeface="Wingdings" pitchFamily="2" charset="2"/>
              <a:buChar char="Ø"/>
            </a:pPr>
            <a:r>
              <a:rPr lang="en-US" b="1" dirty="0" smtClean="0">
                <a:latin typeface="Times New Roman" panose="02020603050405020304" pitchFamily="18" charset="0"/>
                <a:cs typeface="Times New Roman" panose="02020603050405020304" pitchFamily="18" charset="0"/>
              </a:rPr>
              <a:t>Women had to survive under extreme circumstances, they were loyal wives </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b="1" dirty="0" smtClean="0"/>
              <a:t>Abused Wives </a:t>
            </a:r>
            <a:endParaRPr lang="en-US" b="1" dirty="0"/>
          </a:p>
        </p:txBody>
      </p:sp>
      <p:sp>
        <p:nvSpPr>
          <p:cNvPr id="3" name="Content Placeholder 2"/>
          <p:cNvSpPr>
            <a:spLocks noGrp="1"/>
          </p:cNvSpPr>
          <p:nvPr>
            <p:ph idx="1"/>
          </p:nvPr>
        </p:nvSpPr>
        <p:spPr>
          <a:xfrm>
            <a:off x="457200" y="1066800"/>
            <a:ext cx="8229600" cy="5791200"/>
          </a:xfrm>
        </p:spPr>
        <p:txBody>
          <a:bodyPr>
            <a:noAutofit/>
          </a:bodyPr>
          <a:lstStyle/>
          <a:p>
            <a:pPr>
              <a:buFont typeface="Wingdings" pitchFamily="2" charset="2"/>
              <a:buChar char="Ø"/>
            </a:pPr>
            <a:r>
              <a:rPr lang="en-US" sz="2800" dirty="0" smtClean="0">
                <a:latin typeface="Times New Roman" panose="02020603050405020304" pitchFamily="18" charset="0"/>
                <a:cs typeface="Times New Roman" panose="02020603050405020304" pitchFamily="18" charset="0"/>
              </a:rPr>
              <a:t>The women had to not only survive the violent war, but also violence from their own husbands.</a:t>
            </a:r>
          </a:p>
          <a:p>
            <a:pPr>
              <a:buFont typeface="Wingdings" pitchFamily="2" charset="2"/>
              <a:buChar char="Ø"/>
            </a:pPr>
            <a:endParaRPr lang="en-US" sz="28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smtClean="0">
                <a:latin typeface="Times New Roman" panose="02020603050405020304" pitchFamily="18" charset="0"/>
                <a:cs typeface="Times New Roman" panose="02020603050405020304" pitchFamily="18" charset="0"/>
              </a:rPr>
              <a:t>As Jesusa explains, </a:t>
            </a:r>
            <a:r>
              <a:rPr lang="es-MX" sz="2800" dirty="0" smtClean="0">
                <a:latin typeface="Times New Roman" panose="02020603050405020304" pitchFamily="18" charset="0"/>
                <a:cs typeface="Times New Roman" panose="02020603050405020304" pitchFamily="18" charset="0"/>
              </a:rPr>
              <a:t>"Para todo golpeaba Pedro , como la mayoría de los hombres de la corporación que trataban a sus mujeres a punta de cintarazos: &lt;Camine, chencha, ándele&gt;,  el caso era traerlas a mal traer. Pedro agarraba y me daba con la cacha de su pistola en la cabeza..." (128).</a:t>
            </a:r>
          </a:p>
          <a:p>
            <a:pPr>
              <a:buNone/>
            </a:pPr>
            <a:r>
              <a:rPr lang="es-MX" sz="2400" dirty="0" smtClean="0"/>
              <a:t> </a:t>
            </a: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dadera_principal.jpg"/>
          <p:cNvPicPr>
            <a:picLocks noChangeAspect="1"/>
          </p:cNvPicPr>
          <p:nvPr/>
        </p:nvPicPr>
        <p:blipFill>
          <a:blip r:embed="rId2">
            <a:extLst>
              <a:ext uri="{BEBA8EAE-BF5A-486C-A8C5-ECC9F3942E4B}">
                <a14:imgProps xmlns:a14="http://schemas.microsoft.com/office/drawing/2010/main">
                  <a14:imgLayer r:embed="rId3">
                    <a14:imgEffect>
                      <a14:brightnessContrast bright="8000" contrast="-7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40544" y="0"/>
            <a:ext cx="8062912" cy="4038600"/>
          </a:xfrm>
        </p:spPr>
        <p:txBody>
          <a:bodyPr>
            <a:noAutofit/>
          </a:bodyPr>
          <a:lstStyle/>
          <a:p>
            <a:pPr algn="ctr"/>
            <a:r>
              <a:rPr lang="en-US" sz="5400" b="1" dirty="0" smtClean="0">
                <a:solidFill>
                  <a:schemeClr val="bg1"/>
                </a:solidFill>
                <a:effectLst/>
                <a:latin typeface="Times New Roman" pitchFamily="18" charset="0"/>
                <a:cs typeface="Times New Roman" pitchFamily="18" charset="0"/>
              </a:rPr>
              <a:t>The Contributions of Women to the Mexican Revolution as Seen through the Eyes of Jesusa Palancares </a:t>
            </a:r>
            <a:endParaRPr lang="en-US" sz="5400" b="1" dirty="0">
              <a:solidFill>
                <a:schemeClr val="bg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540544" y="4267200"/>
            <a:ext cx="8062912" cy="1600200"/>
          </a:xfrm>
        </p:spPr>
        <p:txBody>
          <a:bodyPr/>
          <a:lstStyle/>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Ana Topete</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Capstone 2014</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Advisors: Dr. Gómez, Dr. Urioste, Dr. Zielina</a:t>
            </a:r>
          </a:p>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b="1" dirty="0" smtClean="0"/>
              <a:t>Cooks </a:t>
            </a:r>
            <a:endParaRPr lang="en-US" b="1" dirty="0"/>
          </a:p>
        </p:txBody>
      </p:sp>
      <p:sp>
        <p:nvSpPr>
          <p:cNvPr id="3" name="Content Placeholder 2"/>
          <p:cNvSpPr>
            <a:spLocks noGrp="1"/>
          </p:cNvSpPr>
          <p:nvPr>
            <p:ph idx="1"/>
          </p:nvPr>
        </p:nvSpPr>
        <p:spPr>
          <a:xfrm>
            <a:off x="457200" y="1066800"/>
            <a:ext cx="8229600" cy="5388008"/>
          </a:xfrm>
        </p:spPr>
        <p:txBody>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At the beginning of the Revolution, many armies denied women the access to be part of them. Men discovered they were unable to cook for themselves, so they began allowing women in the troops.</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Women were in charge of providing their men and children with food</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Jesusa narrates,</a:t>
            </a:r>
            <a:r>
              <a:rPr lang="es-MX" dirty="0" smtClean="0">
                <a:latin typeface="Times New Roman" panose="02020603050405020304" pitchFamily="18" charset="0"/>
                <a:cs typeface="Times New Roman" panose="02020603050405020304" pitchFamily="18" charset="0"/>
              </a:rPr>
              <a:t>”A nosotras las mujeres nos mandaban de avanzada... Al llegar procurábamos prepararles la comida” (86,87).</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11808"/>
          </a:xfrm>
        </p:spPr>
        <p:txBody>
          <a:bodyPr>
            <a:normAutofit/>
          </a:bodyPr>
          <a:lstStyle/>
          <a:p>
            <a:pPr>
              <a:buFont typeface="Wingdings" pitchFamily="2" charset="2"/>
              <a:buChar char="Ø"/>
            </a:pPr>
            <a:r>
              <a:rPr lang="es-MX" sz="3200" dirty="0" err="1" smtClean="0">
                <a:latin typeface="Times New Roman" panose="02020603050405020304" pitchFamily="18" charset="0"/>
                <a:cs typeface="Times New Roman" panose="02020603050405020304" pitchFamily="18" charset="0"/>
              </a:rPr>
              <a:t>Many</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wives</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did</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not</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receive</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money</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from</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their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husbands</a:t>
            </a:r>
            <a:r>
              <a:rPr lang="es-MX" sz="3200" dirty="0" smtClean="0">
                <a:latin typeface="Times New Roman" panose="02020603050405020304" pitchFamily="18" charset="0"/>
                <a:cs typeface="Times New Roman" panose="02020603050405020304" pitchFamily="18" charset="0"/>
              </a:rPr>
              <a:t>, so </a:t>
            </a:r>
            <a:r>
              <a:rPr lang="es-MX" sz="3200" dirty="0" err="1" smtClean="0">
                <a:latin typeface="Times New Roman" panose="02020603050405020304" pitchFamily="18" charset="0"/>
                <a:cs typeface="Times New Roman" panose="02020603050405020304" pitchFamily="18" charset="0"/>
              </a:rPr>
              <a:t>like</a:t>
            </a:r>
            <a:r>
              <a:rPr lang="es-MX" sz="3200" dirty="0" smtClean="0">
                <a:latin typeface="Times New Roman" panose="02020603050405020304" pitchFamily="18" charset="0"/>
                <a:cs typeface="Times New Roman" panose="02020603050405020304" pitchFamily="18" charset="0"/>
              </a:rPr>
              <a:t> Jesusa, </a:t>
            </a:r>
            <a:r>
              <a:rPr lang="es-MX" sz="3200" dirty="0" err="1" smtClean="0">
                <a:latin typeface="Times New Roman" panose="02020603050405020304" pitchFamily="18" charset="0"/>
                <a:cs typeface="Times New Roman" panose="02020603050405020304" pitchFamily="18" charset="0"/>
              </a:rPr>
              <a:t>they</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had</a:t>
            </a:r>
            <a:r>
              <a:rPr lang="es-MX" sz="3200" dirty="0" smtClean="0">
                <a:latin typeface="Times New Roman" panose="02020603050405020304" pitchFamily="18" charset="0"/>
                <a:cs typeface="Times New Roman" panose="02020603050405020304" pitchFamily="18" charset="0"/>
              </a:rPr>
              <a:t> to figure </a:t>
            </a:r>
            <a:r>
              <a:rPr lang="es-MX" sz="3200" dirty="0" err="1" smtClean="0">
                <a:latin typeface="Times New Roman" panose="02020603050405020304" pitchFamily="18" charset="0"/>
                <a:cs typeface="Times New Roman" panose="02020603050405020304" pitchFamily="18" charset="0"/>
              </a:rPr>
              <a:t>out</a:t>
            </a:r>
            <a:r>
              <a:rPr lang="es-MX" sz="3200" dirty="0" smtClean="0">
                <a:latin typeface="Times New Roman" panose="02020603050405020304" pitchFamily="18" charset="0"/>
                <a:cs typeface="Times New Roman" panose="02020603050405020304" pitchFamily="18" charset="0"/>
              </a:rPr>
              <a:t> a </a:t>
            </a:r>
            <a:r>
              <a:rPr lang="es-MX" sz="3200" dirty="0" err="1" smtClean="0">
                <a:latin typeface="Times New Roman" panose="02020603050405020304" pitchFamily="18" charset="0"/>
                <a:cs typeface="Times New Roman" panose="02020603050405020304" pitchFamily="18" charset="0"/>
              </a:rPr>
              <a:t>way</a:t>
            </a:r>
            <a:r>
              <a:rPr lang="es-MX" sz="3200" dirty="0" smtClean="0">
                <a:latin typeface="Times New Roman" panose="02020603050405020304" pitchFamily="18" charset="0"/>
                <a:cs typeface="Times New Roman" panose="02020603050405020304" pitchFamily="18" charset="0"/>
              </a:rPr>
              <a:t> to </a:t>
            </a:r>
            <a:r>
              <a:rPr lang="es-MX" sz="3200" dirty="0" err="1" smtClean="0">
                <a:latin typeface="Times New Roman" panose="02020603050405020304" pitchFamily="18" charset="0"/>
                <a:cs typeface="Times New Roman" panose="02020603050405020304" pitchFamily="18" charset="0"/>
              </a:rPr>
              <a:t>provide</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for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him</a:t>
            </a:r>
            <a:r>
              <a:rPr lang="es-MX" sz="3200" dirty="0" smtClean="0">
                <a:latin typeface="Times New Roman" panose="02020603050405020304" pitchFamily="18" charset="0"/>
                <a:cs typeface="Times New Roman" panose="02020603050405020304" pitchFamily="18" charset="0"/>
              </a:rPr>
              <a:t> and </a:t>
            </a:r>
            <a:r>
              <a:rPr lang="es-MX" sz="3200" dirty="0" err="1" smtClean="0">
                <a:latin typeface="Times New Roman" panose="02020603050405020304" pitchFamily="18" charset="0"/>
                <a:cs typeface="Times New Roman" panose="02020603050405020304" pitchFamily="18" charset="0"/>
              </a:rPr>
              <a:t>her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children</a:t>
            </a:r>
            <a:endParaRPr lang="es-MX" sz="3200" dirty="0" smtClean="0">
              <a:latin typeface="Times New Roman" panose="02020603050405020304" pitchFamily="18" charset="0"/>
              <a:cs typeface="Times New Roman" panose="02020603050405020304" pitchFamily="18" charset="0"/>
            </a:endParaRPr>
          </a:p>
          <a:p>
            <a:pPr>
              <a:buFont typeface="Wingdings" pitchFamily="2" charset="2"/>
              <a:buChar char="Ø"/>
            </a:pPr>
            <a:endParaRPr lang="es-MX"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s-MX" sz="3200" dirty="0" smtClean="0">
                <a:latin typeface="Times New Roman" panose="02020603050405020304" pitchFamily="18" charset="0"/>
                <a:cs typeface="Times New Roman" panose="02020603050405020304" pitchFamily="18" charset="0"/>
              </a:rPr>
              <a:t>Jesusa </a:t>
            </a:r>
            <a:r>
              <a:rPr lang="es-MX" sz="3200" dirty="0" err="1" smtClean="0">
                <a:latin typeface="Times New Roman" panose="02020603050405020304" pitchFamily="18" charset="0"/>
                <a:cs typeface="Times New Roman" panose="02020603050405020304" pitchFamily="18" charset="0"/>
              </a:rPr>
              <a:t>knew</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that</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if</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her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husband</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passed</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away</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she</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would</a:t>
            </a:r>
            <a:r>
              <a:rPr lang="es-MX" sz="3200" dirty="0" smtClean="0">
                <a:latin typeface="Times New Roman" panose="02020603050405020304" pitchFamily="18" charset="0"/>
                <a:cs typeface="Times New Roman" panose="02020603050405020304" pitchFamily="18" charset="0"/>
              </a:rPr>
              <a:t>  be  </a:t>
            </a:r>
            <a:r>
              <a:rPr lang="es-MX" sz="3200" dirty="0" err="1" smtClean="0">
                <a:latin typeface="Times New Roman" panose="02020603050405020304" pitchFamily="18" charset="0"/>
                <a:cs typeface="Times New Roman" panose="02020603050405020304" pitchFamily="18" charset="0"/>
              </a:rPr>
              <a:t>almost</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forced</a:t>
            </a:r>
            <a:r>
              <a:rPr lang="es-MX" sz="3200" dirty="0" smtClean="0">
                <a:latin typeface="Times New Roman" panose="02020603050405020304" pitchFamily="18" charset="0"/>
                <a:cs typeface="Times New Roman" panose="02020603050405020304" pitchFamily="18" charset="0"/>
              </a:rPr>
              <a:t> to </a:t>
            </a:r>
            <a:r>
              <a:rPr lang="es-MX" sz="3200" dirty="0" err="1" smtClean="0">
                <a:latin typeface="Times New Roman" panose="02020603050405020304" pitchFamily="18" charset="0"/>
                <a:cs typeface="Times New Roman" panose="02020603050405020304" pitchFamily="18" charset="0"/>
              </a:rPr>
              <a:t>find</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another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man</a:t>
            </a:r>
            <a:r>
              <a:rPr lang="es-MX" sz="3200" dirty="0" smtClean="0">
                <a:latin typeface="Times New Roman" panose="02020603050405020304" pitchFamily="18" charset="0"/>
                <a:cs typeface="Times New Roman" panose="02020603050405020304" pitchFamily="18" charset="0"/>
              </a:rPr>
              <a:t> in </a:t>
            </a:r>
            <a:r>
              <a:rPr lang="es-MX" sz="3200" dirty="0" err="1" smtClean="0">
                <a:latin typeface="Times New Roman" panose="02020603050405020304" pitchFamily="18" charset="0"/>
                <a:cs typeface="Times New Roman" panose="02020603050405020304" pitchFamily="18" charset="0"/>
              </a:rPr>
              <a:t>order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for</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her</a:t>
            </a:r>
            <a:r>
              <a:rPr lang="es-MX" sz="3200" dirty="0" smtClean="0">
                <a:latin typeface="Times New Roman" panose="02020603050405020304" pitchFamily="18" charset="0"/>
                <a:cs typeface="Times New Roman" panose="02020603050405020304" pitchFamily="18" charset="0"/>
              </a:rPr>
              <a:t> to </a:t>
            </a:r>
            <a:r>
              <a:rPr lang="es-MX" sz="3200" dirty="0" err="1" smtClean="0">
                <a:latin typeface="Times New Roman" panose="02020603050405020304" pitchFamily="18" charset="0"/>
                <a:cs typeface="Times New Roman" panose="02020603050405020304" pitchFamily="18" charset="0"/>
              </a:rPr>
              <a:t>survive</a:t>
            </a:r>
            <a:endParaRPr lang="es-MX" sz="3200" dirty="0" smtClean="0">
              <a:latin typeface="Times New Roman" panose="02020603050405020304" pitchFamily="18" charset="0"/>
              <a:cs typeface="Times New Roman" panose="02020603050405020304" pitchFamily="18" charset="0"/>
            </a:endParaRP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88008"/>
          </a:xfrm>
        </p:spPr>
        <p:txBody>
          <a:bodyPr>
            <a:normAutofit fontScale="92500" lnSpcReduction="20000"/>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Jesusa, like most of the soldaderas  did everything possible to have food for her husband Pedro, for  the soldiers.</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Since many towns favorite an army, when they knew the opposites were coming, they hid everything. In most cases they refused to provide women with food, so the camp followers were forced to use violence in order to obtain some food.</a:t>
            </a: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Soldaderas were not allowed to ride the horses, so many occasions they had to walk long kilometers in order to find something to eat.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88008"/>
          </a:xfrm>
        </p:spPr>
        <p:txBody>
          <a:bodyPr>
            <a:normAutofit fontScale="85000" lnSpcReduction="10000"/>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At the arrival of any army, the women that were left in the town were forced to cook for the men</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Some armies would take the women for several days to serve as cooks, they would released them once they were no longer needed. </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Women had to be able to cook anywhere, at any time. In long trips, they had to cook on top of the trains</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 When water was scarce, it was extremely difficult to obtain it</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cineras.jpg"/>
          <p:cNvPicPr>
            <a:picLocks noChangeAspect="1"/>
          </p:cNvPicPr>
          <p:nvPr/>
        </p:nvPicPr>
        <p:blipFill>
          <a:blip r:embed="rId2">
            <a:duotone>
              <a:prstClr val="black"/>
              <a:srgbClr val="D9C3A5">
                <a:tint val="50000"/>
                <a:satMod val="180000"/>
              </a:srgbClr>
            </a:duotone>
            <a:lum bright="-20000"/>
          </a:blip>
          <a:stretch>
            <a:fillRect/>
          </a:stretch>
        </p:blipFill>
        <p:spPr>
          <a:xfrm>
            <a:off x="0" y="0"/>
            <a:ext cx="9136006" cy="6858000"/>
          </a:xfrm>
          <a:prstGeom prst="rect">
            <a:avLst/>
          </a:prstGeom>
        </p:spPr>
      </p:pic>
      <p:sp>
        <p:nvSpPr>
          <p:cNvPr id="3" name="Content Placeholder 2"/>
          <p:cNvSpPr>
            <a:spLocks noGrp="1"/>
          </p:cNvSpPr>
          <p:nvPr>
            <p:ph idx="1"/>
          </p:nvPr>
        </p:nvSpPr>
        <p:spPr>
          <a:xfrm>
            <a:off x="457200" y="152400"/>
            <a:ext cx="8229600" cy="6705600"/>
          </a:xfrm>
        </p:spPr>
        <p:txBody>
          <a:bodyPr>
            <a:normAutofit/>
          </a:bodyPr>
          <a:lstStyle/>
          <a:p>
            <a:pPr>
              <a:buFont typeface="Wingdings" pitchFamily="2" charset="2"/>
              <a:buChar char="Ø"/>
            </a:pPr>
            <a:endParaRPr lang="en-US" dirty="0" smtClean="0"/>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r>
              <a:rPr lang="en-US" b="1" dirty="0" smtClean="0"/>
              <a:t>Contribution as a Nurse</a:t>
            </a:r>
            <a:endParaRPr lang="en-US" b="1" dirty="0"/>
          </a:p>
        </p:txBody>
      </p:sp>
      <p:sp>
        <p:nvSpPr>
          <p:cNvPr id="3" name="Content Placeholder 2"/>
          <p:cNvSpPr>
            <a:spLocks noGrp="1"/>
          </p:cNvSpPr>
          <p:nvPr>
            <p:ph idx="1"/>
          </p:nvPr>
        </p:nvSpPr>
        <p:spPr>
          <a:xfrm>
            <a:off x="152400" y="838200"/>
            <a:ext cx="8839200" cy="6019800"/>
          </a:xfrm>
        </p:spPr>
        <p:txBody>
          <a:bodyPr>
            <a:normAutofit/>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Jesusa, also served as a nurse, “</a:t>
            </a:r>
            <a:r>
              <a:rPr lang="es-MX" dirty="0" smtClean="0">
                <a:latin typeface="Times New Roman" panose="02020603050405020304" pitchFamily="18" charset="0"/>
                <a:cs typeface="Times New Roman" panose="02020603050405020304" pitchFamily="18" charset="0"/>
              </a:rPr>
              <a:t>Mientras fuimos Pedro y yo a la Hacienda del Salado, ordenaron que la gente del general Juan Espinosa y Córdoba fuera a levantar el campo porque los villistas habían volado el tren de pasajeros de Conchos a Chihuahua...” (165). </a:t>
            </a:r>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When there was a hospital near by, they would take them there. Unfortunately, many times they did not have access to a medical facility, so they would take the wounded back to their camps.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spital.jpg"/>
          <p:cNvPicPr>
            <a:picLocks noChangeAspect="1"/>
          </p:cNvPicPr>
          <p:nvPr/>
        </p:nvPicPr>
        <p:blipFill>
          <a:blip r:embed="rId2">
            <a:lum bright="-40000"/>
          </a:blip>
          <a:stretch>
            <a:fillRect/>
          </a:stretch>
        </p:blipFill>
        <p:spPr>
          <a:xfrm>
            <a:off x="0" y="0"/>
            <a:ext cx="919461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rmAutofit lnSpcReduction="10000"/>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Many of them followed the troops and made provisional hospitals wherever it was necessary</a:t>
            </a: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Women that stayed in the towns, turned buildings into hospitals.</a:t>
            </a: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An example of such woman is Beatriz González, whom in her hometown in the state of Zacatecas turned a school into a hospital. Her hospital welcomed any soldier in need, for her all men were the same; they were all </a:t>
            </a:r>
            <a:r>
              <a:rPr lang="en-US" sz="3200" i="1" dirty="0" smtClean="0">
                <a:latin typeface="Times New Roman" panose="02020603050405020304" pitchFamily="18" charset="0"/>
                <a:cs typeface="Times New Roman" panose="02020603050405020304" pitchFamily="18" charset="0"/>
              </a:rPr>
              <a:t>mexicanos</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88008"/>
          </a:xfrm>
        </p:spPr>
        <p:txBody>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These are some of the aspects that I have examined in my work</a:t>
            </a:r>
          </a:p>
          <a:p>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I want to clarify that I have also examined the abuses committed against women</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9450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Example: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62000"/>
            <a:ext cx="8229600" cy="5692808"/>
          </a:xfrm>
        </p:spPr>
        <p:txBody>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Widows had the right to receive their husbands’ compensation, but not even that money was given to them </a:t>
            </a:r>
          </a:p>
          <a:p>
            <a:pPr>
              <a:buFont typeface="Wingdings"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With their children, they went back home without anything</a:t>
            </a:r>
          </a:p>
          <a:p>
            <a:pPr>
              <a:buFont typeface="Wingdings"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Many veteran women died in extreme poverty, such is the case of Petra Herrera</a:t>
            </a:r>
          </a:p>
          <a:p>
            <a:pPr>
              <a:buNone/>
            </a:pPr>
            <a:r>
              <a:rPr lang="en-US" dirty="0" smtClean="0"/>
              <a:t>  </a:t>
            </a:r>
          </a:p>
          <a:p>
            <a:pPr>
              <a:buFont typeface="Wingdings" pitchFamily="2" charset="2"/>
              <a:buChar char="Ø"/>
            </a:pPr>
            <a:endParaRPr lang="en-US" dirty="0"/>
          </a:p>
        </p:txBody>
      </p:sp>
    </p:spTree>
    <p:extLst>
      <p:ext uri="{BB962C8B-B14F-4D97-AF65-F5344CB8AC3E}">
        <p14:creationId xmlns:p14="http://schemas.microsoft.com/office/powerpoint/2010/main" val="289936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r>
              <a:rPr lang="en-US" b="1" dirty="0" smtClean="0"/>
              <a:t>Index</a:t>
            </a:r>
            <a:endParaRPr lang="en-US" b="1" dirty="0"/>
          </a:p>
        </p:txBody>
      </p:sp>
      <p:sp>
        <p:nvSpPr>
          <p:cNvPr id="3" name="Content Placeholder 2"/>
          <p:cNvSpPr>
            <a:spLocks noGrp="1"/>
          </p:cNvSpPr>
          <p:nvPr>
            <p:ph idx="1"/>
          </p:nvPr>
        </p:nvSpPr>
        <p:spPr>
          <a:xfrm>
            <a:off x="457200" y="1143000"/>
            <a:ext cx="8229600" cy="5311808"/>
          </a:xfrm>
        </p:spPr>
        <p:txBody>
          <a:bodyPr>
            <a:normAutofit lnSpcReduction="10000"/>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Mexican Revolution 1910-1920</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Significance of my study</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Author: Elena Poniatowska</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The novel </a:t>
            </a:r>
            <a:r>
              <a:rPr lang="en-US" i="1" dirty="0" smtClean="0">
                <a:latin typeface="Times New Roman" panose="02020603050405020304" pitchFamily="18" charset="0"/>
                <a:cs typeface="Times New Roman" panose="02020603050405020304" pitchFamily="18" charset="0"/>
              </a:rPr>
              <a:t>Here’s to you, Jesusa! </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Hasta no verte, Jesús mío)</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The character Jesusa Palancares</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Definition of </a:t>
            </a:r>
            <a:r>
              <a:rPr lang="en-US" i="1" dirty="0" smtClean="0">
                <a:latin typeface="Times New Roman" panose="02020603050405020304" pitchFamily="18" charset="0"/>
                <a:cs typeface="Times New Roman" panose="02020603050405020304" pitchFamily="18" charset="0"/>
              </a:rPr>
              <a:t>Soldadera</a:t>
            </a:r>
            <a:r>
              <a:rPr lang="en-US" dirty="0" smtClean="0">
                <a:latin typeface="Times New Roman" panose="02020603050405020304" pitchFamily="18" charset="0"/>
                <a:cs typeface="Times New Roman" panose="02020603050405020304" pitchFamily="18" charset="0"/>
              </a:rPr>
              <a:t> (camp follower)</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Soldadera’s contributions</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Conclusion</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Bibliography  </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94506"/>
          </a:xfrm>
        </p:spPr>
        <p:txBody>
          <a:bodyPr>
            <a:normAutofit fontScale="90000"/>
          </a:bodyPr>
          <a:lstStyle/>
          <a:p>
            <a:r>
              <a:rPr lang="en-US" b="1" dirty="0" smtClean="0"/>
              <a:t>Abuses</a:t>
            </a:r>
            <a:endParaRPr lang="en-US" b="1" dirty="0"/>
          </a:p>
        </p:txBody>
      </p:sp>
      <p:sp>
        <p:nvSpPr>
          <p:cNvPr id="3" name="Content Placeholder 2"/>
          <p:cNvSpPr>
            <a:spLocks noGrp="1"/>
          </p:cNvSpPr>
          <p:nvPr>
            <p:ph idx="1"/>
          </p:nvPr>
        </p:nvSpPr>
        <p:spPr>
          <a:xfrm>
            <a:off x="457200" y="838200"/>
            <a:ext cx="8229600" cy="5616608"/>
          </a:xfrm>
        </p:spPr>
        <p:txBody>
          <a:bodyPr>
            <a:normAutofit fontScale="85000" lnSpcReduction="20000"/>
          </a:bodyPr>
          <a:lstStyle/>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When Venustiano Carranza became president, the armies made up by women were dispersed </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At the end of the Revolution male veterans received compensation</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Women did not receive anything for their service to the country</a:t>
            </a:r>
          </a:p>
          <a:p>
            <a:pPr>
              <a:buFont typeface="Wingdings"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sz="3200" dirty="0" smtClean="0">
                <a:latin typeface="Times New Roman" panose="02020603050405020304" pitchFamily="18" charset="0"/>
                <a:cs typeface="Times New Roman" panose="02020603050405020304" pitchFamily="18" charset="0"/>
              </a:rPr>
              <a:t>Jesusa recalls, “</a:t>
            </a:r>
            <a:r>
              <a:rPr lang="es-MX" sz="3200" dirty="0" smtClean="0">
                <a:latin typeface="Times New Roman" panose="02020603050405020304" pitchFamily="18" charset="0"/>
                <a:cs typeface="Times New Roman" panose="02020603050405020304" pitchFamily="18" charset="0"/>
              </a:rPr>
              <a:t>-Si estuvieras vieja [Jesusa], te pensionaba el gobierno, pero como estás muy joven no puedo dar orden de que te sigan pensionando... Pero Carranza se quedó con mi dinero, maldecido. A él si lo mantuvo y sigue manteniendo a los revolucionarios que están en la gloria...” (178). </a:t>
            </a:r>
            <a:endParaRPr lang="en-US" sz="3200" dirty="0" smtClean="0">
              <a:latin typeface="Times New Roman" panose="02020603050405020304" pitchFamily="18" charset="0"/>
              <a:cs typeface="Times New Roman" panose="02020603050405020304" pitchFamily="18" charset="0"/>
            </a:endParaRP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r>
              <a:rPr lang="en-US" b="1" dirty="0" smtClean="0"/>
              <a:t>Abuses</a:t>
            </a:r>
            <a:endParaRPr lang="en-US" b="1" dirty="0"/>
          </a:p>
        </p:txBody>
      </p:sp>
      <p:sp>
        <p:nvSpPr>
          <p:cNvPr id="3" name="Content Placeholder 2"/>
          <p:cNvSpPr>
            <a:spLocks noGrp="1"/>
          </p:cNvSpPr>
          <p:nvPr>
            <p:ph idx="1"/>
          </p:nvPr>
        </p:nvSpPr>
        <p:spPr>
          <a:xfrm>
            <a:off x="228600" y="914400"/>
            <a:ext cx="8610600" cy="5540408"/>
          </a:xfrm>
        </p:spPr>
        <p:txBody>
          <a:bodyPr>
            <a:normAutofit/>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Not all the women that participated in the Revolution were there voluntarily, some were taken by force </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Although some women were able to return to their hometowns, most of them stayed with the troops in order to survive</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They were sexually abused by strangers, and many times by their own husbands</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Many that were forced to follow the armies turned into prostitutes because they needed money to survive and had no one to protect them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b="1" dirty="0" smtClean="0"/>
              <a:t>Conclusion</a:t>
            </a:r>
            <a:endParaRPr lang="en-US" b="1" dirty="0"/>
          </a:p>
        </p:txBody>
      </p:sp>
      <p:sp>
        <p:nvSpPr>
          <p:cNvPr id="3" name="Content Placeholder 2"/>
          <p:cNvSpPr>
            <a:spLocks noGrp="1"/>
          </p:cNvSpPr>
          <p:nvPr>
            <p:ph idx="1"/>
          </p:nvPr>
        </p:nvSpPr>
        <p:spPr>
          <a:xfrm>
            <a:off x="457200" y="914400"/>
            <a:ext cx="8229600" cy="5540408"/>
          </a:xfrm>
        </p:spPr>
        <p:txBody>
          <a:bodyPr/>
          <a:lstStyle/>
          <a:p>
            <a:pPr>
              <a:buNone/>
            </a:pPr>
            <a:r>
              <a:rPr lang="en-US" dirty="0" smtClean="0">
                <a:latin typeface="Times New Roman" panose="02020603050405020304" pitchFamily="18" charset="0"/>
                <a:cs typeface="Times New Roman" panose="02020603050405020304" pitchFamily="18" charset="0"/>
              </a:rPr>
              <a:t>	Women made immense contributions to the Revolution. Although they are not given much credit, it was they who kept the war alive; serving as cooks, wives, mothers, lovers, spies, nurses, soldiers, etc.. Jesusa Palancares in the novel </a:t>
            </a:r>
            <a:r>
              <a:rPr lang="en-US" i="1" dirty="0" smtClean="0">
                <a:latin typeface="Times New Roman" panose="02020603050405020304" pitchFamily="18" charset="0"/>
                <a:cs typeface="Times New Roman" panose="02020603050405020304" pitchFamily="18" charset="0"/>
              </a:rPr>
              <a:t>Here’s to You, Jesusa! </a:t>
            </a:r>
            <a:r>
              <a:rPr lang="en-US" dirty="0" smtClean="0">
                <a:latin typeface="Times New Roman" panose="02020603050405020304" pitchFamily="18" charset="0"/>
                <a:cs typeface="Times New Roman" panose="02020603050405020304" pitchFamily="18" charset="0"/>
              </a:rPr>
              <a:t>is a vivid example of the contributions of women in the Mexican Revolution.</a:t>
            </a:r>
          </a:p>
          <a:p>
            <a:pPr>
              <a:buNone/>
            </a:pPr>
            <a:endParaRPr lang="en-US" dirty="0"/>
          </a:p>
        </p:txBody>
      </p:sp>
    </p:spTree>
    <p:extLst>
      <p:ext uri="{BB962C8B-B14F-4D97-AF65-F5344CB8AC3E}">
        <p14:creationId xmlns:p14="http://schemas.microsoft.com/office/powerpoint/2010/main" val="3477293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ozco-las-soldaderas1.jpg"/>
          <p:cNvPicPr>
            <a:picLocks noGrp="1" noChangeAspect="1"/>
          </p:cNvPicPr>
          <p:nvPr>
            <p:ph idx="1"/>
          </p:nvPr>
        </p:nvPicPr>
        <p:blipFill>
          <a:blip r:embed="rId2"/>
          <a:stretch>
            <a:fillRect/>
          </a:stretch>
        </p:blipFill>
        <p:spPr>
          <a:xfrm>
            <a:off x="0" y="0"/>
            <a:ext cx="9144000" cy="6858000"/>
          </a:xfrm>
        </p:spPr>
      </p:pic>
      <p:sp>
        <p:nvSpPr>
          <p:cNvPr id="2" name="Title 1"/>
          <p:cNvSpPr>
            <a:spLocks noGrp="1"/>
          </p:cNvSpPr>
          <p:nvPr>
            <p:ph type="title"/>
          </p:nvPr>
        </p:nvSpPr>
        <p:spPr/>
        <p:txBody>
          <a:bodyPr/>
          <a:lstStyle/>
          <a:p>
            <a:pPr algn="ctr"/>
            <a:r>
              <a:rPr lang="en-US" dirty="0" smtClean="0"/>
              <a:t>Thanks you for your attention!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18306"/>
          </a:xfrm>
        </p:spPr>
        <p:txBody>
          <a:bodyPr>
            <a:normAutofit fontScale="90000"/>
          </a:bodyPr>
          <a:lstStyle/>
          <a:p>
            <a:r>
              <a:rPr lang="en-US" dirty="0" smtClean="0"/>
              <a:t>Bibliography</a:t>
            </a:r>
            <a:endParaRPr lang="en-US" dirty="0"/>
          </a:p>
        </p:txBody>
      </p:sp>
      <p:sp>
        <p:nvSpPr>
          <p:cNvPr id="3" name="Content Placeholder 2"/>
          <p:cNvSpPr>
            <a:spLocks noGrp="1"/>
          </p:cNvSpPr>
          <p:nvPr>
            <p:ph idx="1"/>
          </p:nvPr>
        </p:nvSpPr>
        <p:spPr>
          <a:xfrm>
            <a:off x="457200" y="1066800"/>
            <a:ext cx="8229600" cy="5791200"/>
          </a:xfrm>
        </p:spPr>
        <p:txBody>
          <a:bodyPr>
            <a:normAutofit fontScale="55000" lnSpcReduction="20000"/>
          </a:bodyPr>
          <a:lstStyle/>
          <a:p>
            <a:r>
              <a:rPr lang="en-US" sz="2900" dirty="0" err="1" smtClean="0">
                <a:latin typeface="Times New Roman" panose="02020603050405020304" pitchFamily="18" charset="0"/>
                <a:cs typeface="Times New Roman" panose="02020603050405020304" pitchFamily="18" charset="0"/>
              </a:rPr>
              <a:t>Arrizón</a:t>
            </a:r>
            <a:r>
              <a:rPr lang="en-US" sz="2900" dirty="0" smtClean="0">
                <a:latin typeface="Times New Roman" panose="02020603050405020304" pitchFamily="18" charset="0"/>
                <a:cs typeface="Times New Roman" panose="02020603050405020304" pitchFamily="18" charset="0"/>
              </a:rPr>
              <a:t>, Alicia. "Soldaderas and the Staging of the Mexican Revolution." </a:t>
            </a:r>
            <a:r>
              <a:rPr lang="es-MX" sz="2900" i="1" dirty="0" smtClean="0">
                <a:latin typeface="Times New Roman" panose="02020603050405020304" pitchFamily="18" charset="0"/>
                <a:cs typeface="Times New Roman" panose="02020603050405020304" pitchFamily="18" charset="0"/>
              </a:rPr>
              <a:t>TDR 		</a:t>
            </a:r>
            <a:r>
              <a:rPr lang="es-MX" sz="2900" dirty="0" smtClean="0">
                <a:latin typeface="Times New Roman" panose="02020603050405020304" pitchFamily="18" charset="0"/>
                <a:cs typeface="Times New Roman" panose="02020603050405020304" pitchFamily="18" charset="0"/>
              </a:rPr>
              <a:t>42.1(1998): 90-112. Web.</a:t>
            </a:r>
            <a:endParaRPr lang="en-US" sz="2900" dirty="0" smtClean="0">
              <a:latin typeface="Times New Roman" panose="02020603050405020304" pitchFamily="18" charset="0"/>
              <a:cs typeface="Times New Roman" panose="02020603050405020304" pitchFamily="18" charset="0"/>
            </a:endParaRPr>
          </a:p>
          <a:p>
            <a:r>
              <a:rPr lang="es-MX" sz="2900" dirty="0" smtClean="0">
                <a:latin typeface="Times New Roman" panose="02020603050405020304" pitchFamily="18" charset="0"/>
                <a:cs typeface="Times New Roman" panose="02020603050405020304" pitchFamily="18" charset="0"/>
              </a:rPr>
              <a:t>Bruce-Novoa, Juan. "La novela de la Revolución Mexicana: la topología del final." </a:t>
            </a:r>
            <a:r>
              <a:rPr lang="es-MX" sz="2900" i="1" dirty="0" smtClean="0">
                <a:latin typeface="Times New Roman" panose="02020603050405020304" pitchFamily="18" charset="0"/>
                <a:cs typeface="Times New Roman" panose="02020603050405020304" pitchFamily="18" charset="0"/>
              </a:rPr>
              <a:t>Hispania </a:t>
            </a:r>
            <a:r>
              <a:rPr lang="es-MX" sz="2900" dirty="0" smtClean="0">
                <a:latin typeface="Times New Roman" panose="02020603050405020304" pitchFamily="18" charset="0"/>
                <a:cs typeface="Times New Roman" panose="02020603050405020304" pitchFamily="18" charset="0"/>
              </a:rPr>
              <a:t>74.1 (1991): 	36-44. Web.</a:t>
            </a:r>
            <a:endParaRPr lang="en-US" sz="2900" dirty="0" smtClean="0">
              <a:latin typeface="Times New Roman" panose="02020603050405020304" pitchFamily="18" charset="0"/>
              <a:cs typeface="Times New Roman" panose="02020603050405020304" pitchFamily="18" charset="0"/>
            </a:endParaRPr>
          </a:p>
          <a:p>
            <a:r>
              <a:rPr lang="es-MX" sz="2900" dirty="0" smtClean="0">
                <a:latin typeface="Times New Roman" panose="02020603050405020304" pitchFamily="18" charset="0"/>
                <a:cs typeface="Times New Roman" panose="02020603050405020304" pitchFamily="18" charset="0"/>
              </a:rPr>
              <a:t>Chang-Rodríguez, Eugenio. </a:t>
            </a:r>
            <a:r>
              <a:rPr lang="es-MX" sz="2900" i="1" dirty="0" smtClean="0">
                <a:latin typeface="Times New Roman" panose="02020603050405020304" pitchFamily="18" charset="0"/>
                <a:cs typeface="Times New Roman" panose="02020603050405020304" pitchFamily="18" charset="0"/>
              </a:rPr>
              <a:t>Latinoamérica: su civilización y su cultura</a:t>
            </a:r>
            <a:r>
              <a:rPr lang="es-MX" sz="2900" dirty="0" smtClean="0">
                <a:latin typeface="Times New Roman" panose="02020603050405020304" pitchFamily="18" charset="0"/>
                <a:cs typeface="Times New Roman" panose="02020603050405020304" pitchFamily="18" charset="0"/>
              </a:rPr>
              <a:t>. 4th ed. Boston: 2008. </a:t>
            </a:r>
            <a:r>
              <a:rPr lang="es-MX" sz="2900" dirty="0" err="1" smtClean="0">
                <a:latin typeface="Times New Roman" panose="02020603050405020304" pitchFamily="18" charset="0"/>
                <a:cs typeface="Times New Roman" panose="02020603050405020304" pitchFamily="18" charset="0"/>
              </a:rPr>
              <a:t>Print</a:t>
            </a:r>
            <a:r>
              <a:rPr lang="es-MX"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r>
              <a:rPr lang="es-MX" sz="2900" dirty="0" smtClean="0">
                <a:latin typeface="Times New Roman" panose="02020603050405020304" pitchFamily="18" charset="0"/>
                <a:cs typeface="Times New Roman" panose="02020603050405020304" pitchFamily="18" charset="0"/>
              </a:rPr>
              <a:t>---. "La novela de la Revolución Mexicana y su Clasificación." </a:t>
            </a:r>
            <a:r>
              <a:rPr lang="en-US" sz="2900" i="1" dirty="0" smtClean="0">
                <a:latin typeface="Times New Roman" panose="02020603050405020304" pitchFamily="18" charset="0"/>
                <a:cs typeface="Times New Roman" panose="02020603050405020304" pitchFamily="18" charset="0"/>
              </a:rPr>
              <a:t>Hispania </a:t>
            </a:r>
            <a:r>
              <a:rPr lang="en-US" sz="2900" dirty="0" smtClean="0">
                <a:latin typeface="Times New Roman" panose="02020603050405020304" pitchFamily="18" charset="0"/>
                <a:cs typeface="Times New Roman" panose="02020603050405020304" pitchFamily="18" charset="0"/>
              </a:rPr>
              <a:t>42.4 (1959): 527-535. Web.</a:t>
            </a:r>
          </a:p>
          <a:p>
            <a:r>
              <a:rPr lang="es-MX" sz="2900" i="1" dirty="0" smtClean="0">
                <a:latin typeface="Times New Roman" panose="02020603050405020304" pitchFamily="18" charset="0"/>
                <a:cs typeface="Times New Roman" panose="02020603050405020304" pitchFamily="18" charset="0"/>
              </a:rPr>
              <a:t>Enamorada</a:t>
            </a:r>
            <a:r>
              <a:rPr lang="es-MX" sz="2900" dirty="0" smtClean="0">
                <a:latin typeface="Times New Roman" panose="02020603050405020304" pitchFamily="18" charset="0"/>
                <a:cs typeface="Times New Roman" panose="02020603050405020304" pitchFamily="18" charset="0"/>
              </a:rPr>
              <a:t>. Dir. Emilio Fernández. </a:t>
            </a:r>
            <a:r>
              <a:rPr lang="en-US" sz="2900" dirty="0" err="1" smtClean="0">
                <a:latin typeface="Times New Roman" panose="02020603050405020304" pitchFamily="18" charset="0"/>
                <a:cs typeface="Times New Roman" panose="02020603050405020304" pitchFamily="18" charset="0"/>
              </a:rPr>
              <a:t>Panamerican</a:t>
            </a:r>
            <a:r>
              <a:rPr lang="en-US" sz="2900" dirty="0" smtClean="0">
                <a:latin typeface="Times New Roman" panose="02020603050405020304" pitchFamily="18" charset="0"/>
                <a:cs typeface="Times New Roman" panose="02020603050405020304" pitchFamily="18" charset="0"/>
              </a:rPr>
              <a:t> Films. Film</a:t>
            </a:r>
          </a:p>
          <a:p>
            <a:r>
              <a:rPr lang="en-US" sz="2900" dirty="0" smtClean="0">
                <a:latin typeface="Times New Roman" panose="02020603050405020304" pitchFamily="18" charset="0"/>
                <a:cs typeface="Times New Roman" panose="02020603050405020304" pitchFamily="18" charset="0"/>
              </a:rPr>
              <a:t>Green, James N., Smith, Peter H., and Skidmore, Thomas E. </a:t>
            </a:r>
            <a:r>
              <a:rPr lang="en-US" sz="2900" i="1" dirty="0" smtClean="0">
                <a:latin typeface="Times New Roman" panose="02020603050405020304" pitchFamily="18" charset="0"/>
                <a:cs typeface="Times New Roman" panose="02020603050405020304" pitchFamily="18" charset="0"/>
              </a:rPr>
              <a:t>Modern Latin America</a:t>
            </a:r>
            <a:r>
              <a:rPr lang="en-US" sz="2900" dirty="0" smtClean="0">
                <a:latin typeface="Times New Roman" panose="02020603050405020304" pitchFamily="18" charset="0"/>
                <a:cs typeface="Times New Roman" panose="02020603050405020304" pitchFamily="18" charset="0"/>
              </a:rPr>
              <a:t>. 4th ed. New York: 	2010. Print. </a:t>
            </a:r>
          </a:p>
          <a:p>
            <a:r>
              <a:rPr lang="en-US" sz="2900" dirty="0" smtClean="0">
                <a:latin typeface="Times New Roman" panose="02020603050405020304" pitchFamily="18" charset="0"/>
                <a:cs typeface="Times New Roman" panose="02020603050405020304" pitchFamily="18" charset="0"/>
              </a:rPr>
              <a:t>Hancock, Joel. "Elena </a:t>
            </a:r>
            <a:r>
              <a:rPr lang="en-US" sz="2900" dirty="0" err="1" smtClean="0">
                <a:latin typeface="Times New Roman" panose="02020603050405020304" pitchFamily="18" charset="0"/>
                <a:cs typeface="Times New Roman" panose="02020603050405020304" pitchFamily="18" charset="0"/>
              </a:rPr>
              <a:t>Poniatowska's</a:t>
            </a:r>
            <a:r>
              <a:rPr lang="en-US" sz="2900" dirty="0" smtClean="0">
                <a:latin typeface="Times New Roman" panose="02020603050405020304" pitchFamily="18" charset="0"/>
                <a:cs typeface="Times New Roman" panose="02020603050405020304" pitchFamily="18" charset="0"/>
              </a:rPr>
              <a:t> Hasta no verte Jesús mío: The Remarking of the Image of Woman." 	</a:t>
            </a:r>
            <a:r>
              <a:rPr lang="en-US" sz="2900" i="1" dirty="0" smtClean="0">
                <a:latin typeface="Times New Roman" panose="02020603050405020304" pitchFamily="18" charset="0"/>
                <a:cs typeface="Times New Roman" panose="02020603050405020304" pitchFamily="18" charset="0"/>
              </a:rPr>
              <a:t>Hispania</a:t>
            </a:r>
            <a:r>
              <a:rPr lang="en-US" sz="2900" dirty="0" smtClean="0">
                <a:latin typeface="Times New Roman" panose="02020603050405020304" pitchFamily="18" charset="0"/>
                <a:cs typeface="Times New Roman" panose="02020603050405020304" pitchFamily="18" charset="0"/>
              </a:rPr>
              <a:t> 66.3 (1983): 353-359. Web.</a:t>
            </a:r>
          </a:p>
          <a:p>
            <a:r>
              <a:rPr lang="en-US" sz="2900" dirty="0" smtClean="0">
                <a:latin typeface="Times New Roman" panose="02020603050405020304" pitchFamily="18" charset="0"/>
                <a:cs typeface="Times New Roman" panose="02020603050405020304" pitchFamily="18" charset="0"/>
              </a:rPr>
              <a:t>Lewis, Oscar. "Pedro </a:t>
            </a:r>
            <a:r>
              <a:rPr lang="en-US" sz="2900" dirty="0" err="1" smtClean="0">
                <a:latin typeface="Times New Roman" panose="02020603050405020304" pitchFamily="18" charset="0"/>
                <a:cs typeface="Times New Roman" panose="02020603050405020304" pitchFamily="18" charset="0"/>
              </a:rPr>
              <a:t>Martínez</a:t>
            </a:r>
            <a:r>
              <a:rPr lang="en-US" sz="2900"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The Mexico Reader</a:t>
            </a:r>
            <a:r>
              <a:rPr lang="en-US" sz="2900" dirty="0" smtClean="0">
                <a:latin typeface="Times New Roman" panose="02020603050405020304" pitchFamily="18" charset="0"/>
                <a:cs typeface="Times New Roman" panose="02020603050405020304" pitchFamily="18" charset="0"/>
              </a:rPr>
              <a:t>. Gilbert M. Joseph and Timothy J. 	</a:t>
            </a:r>
            <a:r>
              <a:rPr lang="es-MX" sz="2900" dirty="0" smtClean="0">
                <a:latin typeface="Times New Roman" panose="02020603050405020304" pitchFamily="18" charset="0"/>
                <a:cs typeface="Times New Roman" panose="02020603050405020304" pitchFamily="18" charset="0"/>
              </a:rPr>
              <a:t>Henderson. London: 2002. 375-386. </a:t>
            </a:r>
            <a:r>
              <a:rPr lang="es-MX" sz="2900" dirty="0" err="1" smtClean="0">
                <a:latin typeface="Times New Roman" panose="02020603050405020304" pitchFamily="18" charset="0"/>
                <a:cs typeface="Times New Roman" panose="02020603050405020304" pitchFamily="18" charset="0"/>
              </a:rPr>
              <a:t>Print</a:t>
            </a:r>
            <a:r>
              <a:rPr lang="es-MX" sz="2900" dirty="0" smtClean="0">
                <a:latin typeface="Times New Roman" panose="02020603050405020304" pitchFamily="18" charset="0"/>
                <a:cs typeface="Times New Roman" panose="02020603050405020304" pitchFamily="18" charset="0"/>
              </a:rPr>
              <a:t>. </a:t>
            </a:r>
            <a:endParaRPr lang="en-US" sz="2900" dirty="0" smtClean="0">
              <a:latin typeface="Times New Roman" panose="02020603050405020304" pitchFamily="18" charset="0"/>
              <a:cs typeface="Times New Roman" panose="02020603050405020304" pitchFamily="18" charset="0"/>
            </a:endParaRPr>
          </a:p>
          <a:p>
            <a:r>
              <a:rPr lang="es-MX" sz="2900" i="1" dirty="0" smtClean="0">
                <a:latin typeface="Times New Roman" panose="02020603050405020304" pitchFamily="18" charset="0"/>
                <a:cs typeface="Times New Roman" panose="02020603050405020304" pitchFamily="18" charset="0"/>
              </a:rPr>
              <a:t>La Cucaracha</a:t>
            </a:r>
            <a:r>
              <a:rPr lang="es-MX" sz="2900" dirty="0" smtClean="0">
                <a:latin typeface="Times New Roman" panose="02020603050405020304" pitchFamily="18" charset="0"/>
                <a:cs typeface="Times New Roman" panose="02020603050405020304" pitchFamily="18" charset="0"/>
              </a:rPr>
              <a:t>. Dir. Ismael Rodríguez. Azteca Films, 1959.  </a:t>
            </a:r>
            <a:r>
              <a:rPr lang="en-US" sz="2900" dirty="0" smtClean="0">
                <a:latin typeface="Times New Roman" panose="02020603050405020304" pitchFamily="18" charset="0"/>
                <a:cs typeface="Times New Roman" panose="02020603050405020304" pitchFamily="18" charset="0"/>
              </a:rPr>
              <a:t>Film.</a:t>
            </a:r>
          </a:p>
          <a:p>
            <a:r>
              <a:rPr lang="en-US" sz="2900" dirty="0" err="1" smtClean="0">
                <a:latin typeface="Times New Roman" panose="02020603050405020304" pitchFamily="18" charset="0"/>
                <a:cs typeface="Times New Roman" panose="02020603050405020304" pitchFamily="18" charset="0"/>
              </a:rPr>
              <a:t>Macías</a:t>
            </a:r>
            <a:r>
              <a:rPr lang="en-US" sz="2900" dirty="0" smtClean="0">
                <a:latin typeface="Times New Roman" panose="02020603050405020304" pitchFamily="18" charset="0"/>
                <a:cs typeface="Times New Roman" panose="02020603050405020304" pitchFamily="18" charset="0"/>
              </a:rPr>
              <a:t>, Anna. "Women and the Mexican Revolution, 1910-1920." </a:t>
            </a:r>
            <a:r>
              <a:rPr lang="es-MX" sz="2900" i="1" dirty="0" err="1" smtClean="0">
                <a:latin typeface="Times New Roman" panose="02020603050405020304" pitchFamily="18" charset="0"/>
                <a:cs typeface="Times New Roman" panose="02020603050405020304" pitchFamily="18" charset="0"/>
              </a:rPr>
              <a:t>The</a:t>
            </a:r>
            <a:r>
              <a:rPr lang="es-MX" sz="2900" i="1" dirty="0" smtClean="0">
                <a:latin typeface="Times New Roman" panose="02020603050405020304" pitchFamily="18" charset="0"/>
                <a:cs typeface="Times New Roman" panose="02020603050405020304" pitchFamily="18" charset="0"/>
              </a:rPr>
              <a:t> </a:t>
            </a:r>
            <a:r>
              <a:rPr lang="es-MX" sz="2900" i="1" dirty="0" err="1" smtClean="0">
                <a:latin typeface="Times New Roman" panose="02020603050405020304" pitchFamily="18" charset="0"/>
                <a:cs typeface="Times New Roman" panose="02020603050405020304" pitchFamily="18" charset="0"/>
              </a:rPr>
              <a:t>Americas</a:t>
            </a:r>
            <a:r>
              <a:rPr lang="es-MX" sz="2900" dirty="0" smtClean="0">
                <a:latin typeface="Times New Roman" panose="02020603050405020304" pitchFamily="18" charset="0"/>
                <a:cs typeface="Times New Roman" panose="02020603050405020304" pitchFamily="18" charset="0"/>
              </a:rPr>
              <a:t> 37.1 (1980): 53-82. Web.</a:t>
            </a:r>
            <a:endParaRPr lang="en-US" sz="2900" dirty="0" smtClean="0">
              <a:latin typeface="Times New Roman" panose="02020603050405020304" pitchFamily="18" charset="0"/>
              <a:cs typeface="Times New Roman" panose="02020603050405020304" pitchFamily="18" charset="0"/>
            </a:endParaRPr>
          </a:p>
          <a:p>
            <a:r>
              <a:rPr lang="es-MX" sz="2900" i="1" dirty="0" smtClean="0">
                <a:latin typeface="Times New Roman" panose="02020603050405020304" pitchFamily="18" charset="0"/>
                <a:cs typeface="Times New Roman" panose="02020603050405020304" pitchFamily="18" charset="0"/>
              </a:rPr>
              <a:t>Memorias de un mexicano</a:t>
            </a:r>
            <a:r>
              <a:rPr lang="es-MX" sz="2900" dirty="0" smtClean="0">
                <a:latin typeface="Times New Roman" panose="02020603050405020304" pitchFamily="18" charset="0"/>
                <a:cs typeface="Times New Roman" panose="02020603050405020304" pitchFamily="18" charset="0"/>
              </a:rPr>
              <a:t>. Dir. Salvador y Carmen Toscano. Film.</a:t>
            </a:r>
            <a:endParaRPr lang="en-US" sz="2900" dirty="0" smtClean="0">
              <a:latin typeface="Times New Roman" panose="02020603050405020304" pitchFamily="18" charset="0"/>
              <a:cs typeface="Times New Roman" panose="02020603050405020304" pitchFamily="18" charset="0"/>
            </a:endParaRPr>
          </a:p>
          <a:p>
            <a:r>
              <a:rPr lang="es-MX" sz="2900" dirty="0" smtClean="0">
                <a:latin typeface="Times New Roman" panose="02020603050405020304" pitchFamily="18" charset="0"/>
                <a:cs typeface="Times New Roman" panose="02020603050405020304" pitchFamily="18" charset="0"/>
              </a:rPr>
              <a:t>Mendoza, Vicente T. </a:t>
            </a:r>
            <a:r>
              <a:rPr lang="es-MX" sz="2900" i="1" dirty="0" smtClean="0">
                <a:latin typeface="Times New Roman" panose="02020603050405020304" pitchFamily="18" charset="0"/>
                <a:cs typeface="Times New Roman" panose="02020603050405020304" pitchFamily="18" charset="0"/>
              </a:rPr>
              <a:t>El Corrido Mexicano</a:t>
            </a:r>
            <a:r>
              <a:rPr lang="es-MX" sz="2900" dirty="0" smtClean="0">
                <a:latin typeface="Times New Roman" panose="02020603050405020304" pitchFamily="18" charset="0"/>
                <a:cs typeface="Times New Roman" panose="02020603050405020304" pitchFamily="18" charset="0"/>
              </a:rPr>
              <a:t>. Distrito Federal: 1995. </a:t>
            </a:r>
            <a:r>
              <a:rPr lang="es-MX" sz="2900" dirty="0" err="1" smtClean="0">
                <a:latin typeface="Times New Roman" panose="02020603050405020304" pitchFamily="18" charset="0"/>
                <a:cs typeface="Times New Roman" panose="02020603050405020304" pitchFamily="18" charset="0"/>
              </a:rPr>
              <a:t>Print</a:t>
            </a:r>
            <a:r>
              <a:rPr lang="es-MX" sz="2900" dirty="0" smtClean="0">
                <a:latin typeface="Times New Roman" panose="02020603050405020304" pitchFamily="18" charset="0"/>
                <a:cs typeface="Times New Roman" panose="02020603050405020304" pitchFamily="18" charset="0"/>
              </a:rPr>
              <a:t>. </a:t>
            </a:r>
            <a:endParaRPr lang="en-US" sz="2900" dirty="0" smtClean="0">
              <a:latin typeface="Times New Roman" panose="02020603050405020304" pitchFamily="18" charset="0"/>
              <a:cs typeface="Times New Roman" panose="02020603050405020304" pitchFamily="18" charset="0"/>
            </a:endParaRPr>
          </a:p>
          <a:p>
            <a:r>
              <a:rPr lang="es-MX" sz="2900" dirty="0" err="1" smtClean="0">
                <a:latin typeface="Times New Roman" panose="02020603050405020304" pitchFamily="18" charset="0"/>
                <a:cs typeface="Times New Roman" panose="02020603050405020304" pitchFamily="18" charset="0"/>
              </a:rPr>
              <a:t>Poniatowska</a:t>
            </a:r>
            <a:r>
              <a:rPr lang="es-MX" sz="2900" dirty="0" smtClean="0">
                <a:latin typeface="Times New Roman" panose="02020603050405020304" pitchFamily="18" charset="0"/>
                <a:cs typeface="Times New Roman" panose="02020603050405020304" pitchFamily="18" charset="0"/>
              </a:rPr>
              <a:t>, Elena. </a:t>
            </a:r>
            <a:r>
              <a:rPr lang="es-MX" sz="2900" i="1" dirty="0" smtClean="0">
                <a:latin typeface="Times New Roman" panose="02020603050405020304" pitchFamily="18" charset="0"/>
                <a:cs typeface="Times New Roman" panose="02020603050405020304" pitchFamily="18" charset="0"/>
              </a:rPr>
              <a:t>Hasta no verte, Jesús mío. </a:t>
            </a:r>
            <a:r>
              <a:rPr lang="es-MX" sz="2900" dirty="0" smtClean="0">
                <a:latin typeface="Times New Roman" panose="02020603050405020304" pitchFamily="18" charset="0"/>
                <a:cs typeface="Times New Roman" panose="02020603050405020304" pitchFamily="18" charset="0"/>
              </a:rPr>
              <a:t>1ra ed. de bolsillo. Barcelona: 2002. </a:t>
            </a:r>
            <a:r>
              <a:rPr lang="es-MX" sz="2900" dirty="0" err="1" smtClean="0">
                <a:latin typeface="Times New Roman" panose="02020603050405020304" pitchFamily="18" charset="0"/>
                <a:cs typeface="Times New Roman" panose="02020603050405020304" pitchFamily="18" charset="0"/>
              </a:rPr>
              <a:t>Print</a:t>
            </a:r>
            <a:r>
              <a:rPr lang="es-MX"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r>
              <a:rPr lang="es-MX" sz="2900" dirty="0" smtClean="0">
                <a:latin typeface="Times New Roman" panose="02020603050405020304" pitchFamily="18" charset="0"/>
                <a:cs typeface="Times New Roman" panose="02020603050405020304" pitchFamily="18" charset="0"/>
              </a:rPr>
              <a:t> ---. </a:t>
            </a:r>
            <a:r>
              <a:rPr lang="es-MX" sz="2900" i="1" dirty="0" smtClean="0">
                <a:latin typeface="Times New Roman" panose="02020603050405020304" pitchFamily="18" charset="0"/>
                <a:cs typeface="Times New Roman" panose="02020603050405020304" pitchFamily="18" charset="0"/>
              </a:rPr>
              <a:t>Las </a:t>
            </a:r>
            <a:r>
              <a:rPr lang="es-MX" sz="2900" i="1" dirty="0" err="1" smtClean="0">
                <a:latin typeface="Times New Roman" panose="02020603050405020304" pitchFamily="18" charset="0"/>
                <a:cs typeface="Times New Roman" panose="02020603050405020304" pitchFamily="18" charset="0"/>
              </a:rPr>
              <a:t>Soldaderas</a:t>
            </a:r>
            <a:r>
              <a:rPr lang="es-MX" sz="2900" dirty="0" smtClean="0">
                <a:latin typeface="Times New Roman" panose="02020603050405020304" pitchFamily="18" charset="0"/>
                <a:cs typeface="Times New Roman" panose="02020603050405020304" pitchFamily="18" charset="0"/>
              </a:rPr>
              <a:t>. Distrito Federal: 1999. </a:t>
            </a:r>
            <a:r>
              <a:rPr lang="es-MX" sz="2900" dirty="0" err="1" smtClean="0">
                <a:latin typeface="Times New Roman" panose="02020603050405020304" pitchFamily="18" charset="0"/>
                <a:cs typeface="Times New Roman" panose="02020603050405020304" pitchFamily="18" charset="0"/>
              </a:rPr>
              <a:t>Print</a:t>
            </a:r>
            <a:r>
              <a:rPr lang="es-MX"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r>
              <a:rPr lang="es-MX" sz="2900" dirty="0" err="1" smtClean="0">
                <a:latin typeface="Times New Roman" panose="02020603050405020304" pitchFamily="18" charset="0"/>
                <a:cs typeface="Times New Roman" panose="02020603050405020304" pitchFamily="18" charset="0"/>
              </a:rPr>
              <a:t>Resendéz</a:t>
            </a:r>
            <a:r>
              <a:rPr lang="es-MX" sz="2900" dirty="0" smtClean="0">
                <a:latin typeface="Times New Roman" panose="02020603050405020304" pitchFamily="18" charset="0"/>
                <a:cs typeface="Times New Roman" panose="02020603050405020304" pitchFamily="18" charset="0"/>
              </a:rPr>
              <a:t>-Fuentes, Andrés. </a:t>
            </a:r>
            <a:r>
              <a:rPr lang="en-US" sz="2900" dirty="0" smtClean="0">
                <a:latin typeface="Times New Roman" panose="02020603050405020304" pitchFamily="18" charset="0"/>
                <a:cs typeface="Times New Roman" panose="02020603050405020304" pitchFamily="18" charset="0"/>
              </a:rPr>
              <a:t>"Battleground Women: </a:t>
            </a:r>
            <a:r>
              <a:rPr lang="en-US" sz="2900" i="1" dirty="0" smtClean="0">
                <a:latin typeface="Times New Roman" panose="02020603050405020304" pitchFamily="18" charset="0"/>
                <a:cs typeface="Times New Roman" panose="02020603050405020304" pitchFamily="18" charset="0"/>
              </a:rPr>
              <a:t>Soldaderas </a:t>
            </a:r>
            <a:r>
              <a:rPr lang="en-US" sz="2900" dirty="0" smtClean="0">
                <a:latin typeface="Times New Roman" panose="02020603050405020304" pitchFamily="18" charset="0"/>
                <a:cs typeface="Times New Roman" panose="02020603050405020304" pitchFamily="18" charset="0"/>
              </a:rPr>
              <a:t>and Female Soldiers in 	the Mexican Revolution." </a:t>
            </a:r>
            <a:r>
              <a:rPr lang="es-MX" sz="2900" i="1" dirty="0" err="1" smtClean="0">
                <a:latin typeface="Times New Roman" panose="02020603050405020304" pitchFamily="18" charset="0"/>
                <a:cs typeface="Times New Roman" panose="02020603050405020304" pitchFamily="18" charset="0"/>
              </a:rPr>
              <a:t>The</a:t>
            </a:r>
            <a:r>
              <a:rPr lang="es-MX" sz="2900" i="1" dirty="0" smtClean="0">
                <a:latin typeface="Times New Roman" panose="02020603050405020304" pitchFamily="18" charset="0"/>
                <a:cs typeface="Times New Roman" panose="02020603050405020304" pitchFamily="18" charset="0"/>
              </a:rPr>
              <a:t> </a:t>
            </a:r>
            <a:r>
              <a:rPr lang="es-MX" sz="2900" i="1" dirty="0" err="1" smtClean="0">
                <a:latin typeface="Times New Roman" panose="02020603050405020304" pitchFamily="18" charset="0"/>
                <a:cs typeface="Times New Roman" panose="02020603050405020304" pitchFamily="18" charset="0"/>
              </a:rPr>
              <a:t>Americas</a:t>
            </a:r>
            <a:r>
              <a:rPr lang="es-MX" sz="2900" dirty="0" smtClean="0">
                <a:latin typeface="Times New Roman" panose="02020603050405020304" pitchFamily="18" charset="0"/>
                <a:cs typeface="Times New Roman" panose="02020603050405020304" pitchFamily="18" charset="0"/>
              </a:rPr>
              <a:t> 51.4 (1995): 525-553. Web. </a:t>
            </a:r>
            <a:endParaRPr lang="en-US" sz="2900" dirty="0" smtClean="0">
              <a:latin typeface="Times New Roman" panose="02020603050405020304" pitchFamily="18" charset="0"/>
              <a:cs typeface="Times New Roman" panose="02020603050405020304" pitchFamily="18" charset="0"/>
            </a:endParaRPr>
          </a:p>
          <a:p>
            <a:r>
              <a:rPr lang="es-MX" sz="2900" dirty="0" smtClean="0">
                <a:latin typeface="Times New Roman" panose="02020603050405020304" pitchFamily="18" charset="0"/>
                <a:cs typeface="Times New Roman" panose="02020603050405020304" pitchFamily="18" charset="0"/>
              </a:rPr>
              <a:t>Robles, Fernando, and Elena </a:t>
            </a:r>
            <a:r>
              <a:rPr lang="es-MX" sz="2900" dirty="0" err="1" smtClean="0">
                <a:latin typeface="Times New Roman" panose="02020603050405020304" pitchFamily="18" charset="0"/>
                <a:cs typeface="Times New Roman" panose="02020603050405020304" pitchFamily="18" charset="0"/>
              </a:rPr>
              <a:t>Poniatowska</a:t>
            </a:r>
            <a:r>
              <a:rPr lang="es-MX" sz="2900" dirty="0" smtClean="0">
                <a:latin typeface="Times New Roman" panose="02020603050405020304" pitchFamily="18" charset="0"/>
                <a:cs typeface="Times New Roman" panose="02020603050405020304" pitchFamily="18" charset="0"/>
              </a:rPr>
              <a:t>. </a:t>
            </a:r>
            <a:r>
              <a:rPr lang="es-MX" sz="2900" i="1" dirty="0" smtClean="0">
                <a:latin typeface="Times New Roman" panose="02020603050405020304" pitchFamily="18" charset="0"/>
                <a:cs typeface="Times New Roman" panose="02020603050405020304" pitchFamily="18" charset="0"/>
              </a:rPr>
              <a:t>La </a:t>
            </a:r>
            <a:r>
              <a:rPr lang="es-MX" sz="2900" i="1" dirty="0" err="1" smtClean="0">
                <a:latin typeface="Times New Roman" panose="02020603050405020304" pitchFamily="18" charset="0"/>
                <a:cs typeface="Times New Roman" panose="02020603050405020304" pitchFamily="18" charset="0"/>
              </a:rPr>
              <a:t>Adelia</a:t>
            </a:r>
            <a:r>
              <a:rPr lang="es-MX" sz="2900" i="1" dirty="0" smtClean="0">
                <a:latin typeface="Times New Roman" panose="02020603050405020304" pitchFamily="18" charset="0"/>
                <a:cs typeface="Times New Roman" panose="02020603050405020304" pitchFamily="18" charset="0"/>
              </a:rPr>
              <a:t>.</a:t>
            </a:r>
            <a:r>
              <a:rPr lang="es-MX" sz="2900" dirty="0" smtClean="0">
                <a:latin typeface="Times New Roman" panose="02020603050405020304" pitchFamily="18" charset="0"/>
                <a:cs typeface="Times New Roman" panose="02020603050405020304" pitchFamily="18" charset="0"/>
              </a:rPr>
              <a:t> Distrito Federal: 2006. </a:t>
            </a:r>
            <a:r>
              <a:rPr lang="es-MX" sz="2900" dirty="0" err="1" smtClean="0">
                <a:latin typeface="Times New Roman" panose="02020603050405020304" pitchFamily="18" charset="0"/>
                <a:cs typeface="Times New Roman" panose="02020603050405020304" pitchFamily="18" charset="0"/>
              </a:rPr>
              <a:t>Print</a:t>
            </a:r>
            <a:r>
              <a:rPr lang="es-MX"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normAutofit fontScale="90000"/>
          </a:bodyPr>
          <a:lstStyle/>
          <a:p>
            <a:r>
              <a:rPr lang="en-US" b="1" dirty="0" smtClean="0"/>
              <a:t>Mexican Revolution 1910-1920</a:t>
            </a:r>
            <a:endParaRPr lang="en-US" b="1" dirty="0"/>
          </a:p>
        </p:txBody>
      </p:sp>
      <p:sp>
        <p:nvSpPr>
          <p:cNvPr id="3" name="Content Placeholder 2"/>
          <p:cNvSpPr>
            <a:spLocks noGrp="1"/>
          </p:cNvSpPr>
          <p:nvPr>
            <p:ph idx="1"/>
          </p:nvPr>
        </p:nvSpPr>
        <p:spPr>
          <a:xfrm>
            <a:off x="457200" y="1143000"/>
            <a:ext cx="8229600" cy="5311808"/>
          </a:xfrm>
        </p:spPr>
        <p:txBody>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Unfair distribution of wealth and land, exploitation of workers, the political and administrative corruption, and denial of democracy were some of the main causes of the revolutionary movement.</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Main characters: </a:t>
            </a:r>
            <a:r>
              <a:rPr lang="es-MX" dirty="0" smtClean="0">
                <a:latin typeface="Times New Roman" panose="02020603050405020304" pitchFamily="18" charset="0"/>
                <a:cs typeface="Times New Roman" panose="02020603050405020304" pitchFamily="18" charset="0"/>
              </a:rPr>
              <a:t>Francisco Madero, Emiliano Zapata, Francisco Villa, Victoriano Huerta, Venustiano Carranza</a:t>
            </a:r>
            <a:endParaRPr lang="en-US" dirty="0">
              <a:latin typeface="Times New Roman" panose="02020603050405020304" pitchFamily="18" charset="0"/>
              <a:cs typeface="Times New Roman" panose="02020603050405020304" pitchFamily="18" charset="0"/>
            </a:endParaRPr>
          </a:p>
        </p:txBody>
      </p:sp>
      <p:pic>
        <p:nvPicPr>
          <p:cNvPr id="4" name="Picture 3" descr="madero.png"/>
          <p:cNvPicPr>
            <a:picLocks noChangeAspect="1"/>
          </p:cNvPicPr>
          <p:nvPr/>
        </p:nvPicPr>
        <p:blipFill>
          <a:blip r:embed="rId2"/>
          <a:stretch>
            <a:fillRect/>
          </a:stretch>
        </p:blipFill>
        <p:spPr>
          <a:xfrm>
            <a:off x="457200" y="5181600"/>
            <a:ext cx="1295400" cy="1351995"/>
          </a:xfrm>
          <a:prstGeom prst="rect">
            <a:avLst/>
          </a:prstGeom>
        </p:spPr>
      </p:pic>
      <p:pic>
        <p:nvPicPr>
          <p:cNvPr id="6" name="Picture 5" descr="zapata.jpg"/>
          <p:cNvPicPr>
            <a:picLocks noChangeAspect="1"/>
          </p:cNvPicPr>
          <p:nvPr/>
        </p:nvPicPr>
        <p:blipFill>
          <a:blip r:embed="rId3"/>
          <a:stretch>
            <a:fillRect/>
          </a:stretch>
        </p:blipFill>
        <p:spPr>
          <a:xfrm>
            <a:off x="2133600" y="5334000"/>
            <a:ext cx="1395385" cy="1371600"/>
          </a:xfrm>
          <a:prstGeom prst="rect">
            <a:avLst/>
          </a:prstGeom>
        </p:spPr>
      </p:pic>
      <p:pic>
        <p:nvPicPr>
          <p:cNvPr id="7" name="Picture 6" descr="villa-1.jpg"/>
          <p:cNvPicPr>
            <a:picLocks noChangeAspect="1"/>
          </p:cNvPicPr>
          <p:nvPr/>
        </p:nvPicPr>
        <p:blipFill>
          <a:blip r:embed="rId4"/>
          <a:stretch>
            <a:fillRect/>
          </a:stretch>
        </p:blipFill>
        <p:spPr>
          <a:xfrm>
            <a:off x="3962400" y="5105400"/>
            <a:ext cx="1219200" cy="1362710"/>
          </a:xfrm>
          <a:prstGeom prst="rect">
            <a:avLst/>
          </a:prstGeom>
        </p:spPr>
      </p:pic>
      <p:pic>
        <p:nvPicPr>
          <p:cNvPr id="8" name="Picture 7" descr="V_Huerta.jpg"/>
          <p:cNvPicPr>
            <a:picLocks noChangeAspect="1"/>
          </p:cNvPicPr>
          <p:nvPr/>
        </p:nvPicPr>
        <p:blipFill>
          <a:blip r:embed="rId5"/>
          <a:stretch>
            <a:fillRect/>
          </a:stretch>
        </p:blipFill>
        <p:spPr>
          <a:xfrm>
            <a:off x="5715000" y="5257800"/>
            <a:ext cx="1371600" cy="1447800"/>
          </a:xfrm>
          <a:prstGeom prst="rect">
            <a:avLst/>
          </a:prstGeom>
        </p:spPr>
      </p:pic>
      <p:pic>
        <p:nvPicPr>
          <p:cNvPr id="9" name="Picture 8" descr="Venustiano_Carranza.jpg"/>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7543800" y="4953000"/>
            <a:ext cx="1232255" cy="13911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029200"/>
          </a:xfrm>
        </p:spPr>
        <p:txBody>
          <a:bodyPr>
            <a:normAutofit/>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These brave men are the main characters that have been highlighted by history. </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We also know of the courageous farmers that made this rebellion possible, but we do not know much about the women who participated in the revolt. </a:t>
            </a: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History has excluded the women’s participation in the Mexican Revolution.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b="1" dirty="0" smtClean="0">
                <a:effectLst>
                  <a:outerShdw blurRad="38100" dist="38100" dir="2700000" algn="tl">
                    <a:srgbClr val="000000">
                      <a:alpha val="43137"/>
                    </a:srgbClr>
                  </a:outerShdw>
                </a:effectLst>
              </a:rPr>
              <a:t>Novel of the Revolution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8839200" cy="5007008"/>
          </a:xfrm>
        </p:spPr>
        <p:txBody>
          <a:bodyPr>
            <a:normAutofit/>
          </a:bodyPr>
          <a:lstStyle/>
          <a:p>
            <a:pPr>
              <a:buFont typeface="Wingdings" pitchFamily="2" charset="2"/>
              <a:buChar char="Ø"/>
            </a:pPr>
            <a:r>
              <a:rPr lang="en-US" dirty="0" smtClean="0">
                <a:latin typeface="Times New Roman" panose="02020603050405020304" pitchFamily="18" charset="0"/>
                <a:cs typeface="Times New Roman" panose="02020603050405020304" pitchFamily="18" charset="0"/>
              </a:rPr>
              <a:t>Years after the Revolution concluded a new literary genre was created, the Novel of the Revolution. </a:t>
            </a:r>
          </a:p>
          <a:p>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Ø"/>
            </a:pPr>
            <a:r>
              <a:rPr lang="en-US" dirty="0" smtClean="0">
                <a:latin typeface="Times New Roman" panose="02020603050405020304" pitchFamily="18" charset="0"/>
                <a:cs typeface="Times New Roman" panose="02020603050405020304" pitchFamily="18" charset="0"/>
              </a:rPr>
              <a:t>Most of the main personages and authors of this genre are men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r>
              <a:rPr lang="en-US" b="1" dirty="0" smtClean="0"/>
              <a:t>Significance of study</a:t>
            </a:r>
            <a:endParaRPr lang="en-US" b="1" dirty="0"/>
          </a:p>
        </p:txBody>
      </p:sp>
      <p:sp>
        <p:nvSpPr>
          <p:cNvPr id="3" name="Content Placeholder 2"/>
          <p:cNvSpPr>
            <a:spLocks noGrp="1"/>
          </p:cNvSpPr>
          <p:nvPr>
            <p:ph idx="1"/>
          </p:nvPr>
        </p:nvSpPr>
        <p:spPr>
          <a:xfrm>
            <a:off x="457200" y="1143000"/>
            <a:ext cx="8458200" cy="5311808"/>
          </a:xfrm>
        </p:spPr>
        <p:txBody>
          <a:bodyPr>
            <a:noAutofit/>
          </a:bodyPr>
          <a:lstStyle/>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The role of women during the Mexican Revolution has been underrepresented in the historical texts</a:t>
            </a:r>
          </a:p>
          <a:p>
            <a:pPr>
              <a:buNone/>
            </a:pPr>
            <a:r>
              <a:rPr lang="en-US" sz="2000" dirty="0" smtClean="0">
                <a:latin typeface="Times New Roman" panose="02020603050405020304" pitchFamily="18" charset="0"/>
                <a:cs typeface="Times New Roman" panose="02020603050405020304" pitchFamily="18" charset="0"/>
              </a:rPr>
              <a:t>	</a:t>
            </a:r>
          </a:p>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During and after the Revolution, corridos were written about the brave men who were in the front lines of the battles, very few were written about women</a:t>
            </a:r>
          </a:p>
          <a:p>
            <a:pPr>
              <a:buNone/>
            </a:pPr>
            <a:r>
              <a:rPr lang="en-US" sz="2000" dirty="0" smtClean="0">
                <a:latin typeface="Times New Roman" panose="02020603050405020304" pitchFamily="18" charset="0"/>
                <a:cs typeface="Times New Roman" panose="02020603050405020304" pitchFamily="18" charset="0"/>
              </a:rPr>
              <a:t> </a:t>
            </a:r>
          </a:p>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We know of courageous characters who were participants in this event that changed the history of Mexico</a:t>
            </a:r>
          </a:p>
          <a:p>
            <a:pPr>
              <a:buNone/>
            </a:pPr>
            <a:endParaRPr lang="en-US" sz="20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Authors such as Elena Poniatowska have dedicated much of their career to highlighting the contributions of women in the Mexican Revolution. </a:t>
            </a:r>
          </a:p>
          <a:p>
            <a:pPr>
              <a:buNone/>
            </a:pPr>
            <a:endParaRPr lang="en-US" sz="20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Her novel </a:t>
            </a:r>
            <a:r>
              <a:rPr lang="en-US" sz="2000" i="1" dirty="0" smtClean="0">
                <a:latin typeface="Times New Roman" panose="02020603050405020304" pitchFamily="18" charset="0"/>
                <a:cs typeface="Times New Roman" panose="02020603050405020304" pitchFamily="18" charset="0"/>
              </a:rPr>
              <a:t>Here’s to You, Jesusa!, </a:t>
            </a:r>
            <a:r>
              <a:rPr lang="en-US" sz="2000" dirty="0" smtClean="0">
                <a:latin typeface="Times New Roman" panose="02020603050405020304" pitchFamily="18" charset="0"/>
                <a:cs typeface="Times New Roman" panose="02020603050405020304" pitchFamily="18" charset="0"/>
              </a:rPr>
              <a:t>is regarded as one of the most notable novel that depicts the role of women during the Mexican Revolution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Elena Poniatowska</a:t>
            </a:r>
            <a:endParaRPr lang="en-US" b="1" dirty="0"/>
          </a:p>
        </p:txBody>
      </p:sp>
      <p:sp>
        <p:nvSpPr>
          <p:cNvPr id="3" name="Content Placeholder 2"/>
          <p:cNvSpPr>
            <a:spLocks noGrp="1"/>
          </p:cNvSpPr>
          <p:nvPr>
            <p:ph sz="half" idx="1"/>
          </p:nvPr>
        </p:nvSpPr>
        <p:spPr>
          <a:xfrm>
            <a:off x="457200" y="1722437"/>
            <a:ext cx="4038600" cy="4983163"/>
          </a:xfrm>
        </p:spPr>
        <p:txBody>
          <a:bodyPr>
            <a:normAutofit fontScale="47500" lnSpcReduction="20000"/>
          </a:bodyPr>
          <a:lstStyle/>
          <a:p>
            <a:pPr>
              <a:buFont typeface="Wingdings" pitchFamily="2" charset="2"/>
              <a:buChar char="Ø"/>
            </a:pPr>
            <a:r>
              <a:rPr lang="en-US" sz="3800" b="1" dirty="0" smtClean="0"/>
              <a:t>Born in May 19, 1932 in Paris, France</a:t>
            </a:r>
          </a:p>
          <a:p>
            <a:pPr>
              <a:buFont typeface="Wingdings" pitchFamily="2" charset="2"/>
              <a:buChar char="Ø"/>
            </a:pPr>
            <a:r>
              <a:rPr lang="en-US" sz="3800" b="1" dirty="0" smtClean="0"/>
              <a:t>Her family migrated to México in 1942 trying to get away from the Second World War</a:t>
            </a:r>
          </a:p>
          <a:p>
            <a:pPr>
              <a:buFont typeface="Wingdings" pitchFamily="2" charset="2"/>
              <a:buChar char="Ø"/>
            </a:pPr>
            <a:endParaRPr lang="en-US" sz="3800" b="1" dirty="0" smtClean="0"/>
          </a:p>
          <a:p>
            <a:pPr>
              <a:buFont typeface="Wingdings" pitchFamily="2" charset="2"/>
              <a:buChar char="Ø"/>
            </a:pPr>
            <a:r>
              <a:rPr lang="en-US" sz="3800" b="1" dirty="0" smtClean="0"/>
              <a:t>Since then, she has reside</a:t>
            </a:r>
          </a:p>
          <a:p>
            <a:pPr>
              <a:buNone/>
            </a:pPr>
            <a:r>
              <a:rPr lang="en-US" sz="3800" b="1" dirty="0" smtClean="0"/>
              <a:t>	in México, which she </a:t>
            </a:r>
          </a:p>
          <a:p>
            <a:pPr>
              <a:buNone/>
            </a:pPr>
            <a:r>
              <a:rPr lang="en-US" sz="3800" b="1" dirty="0" smtClean="0"/>
              <a:t>	considers to be her homeland</a:t>
            </a:r>
          </a:p>
          <a:p>
            <a:pPr>
              <a:buFont typeface="Wingdings" pitchFamily="2" charset="2"/>
              <a:buChar char="Ø"/>
            </a:pPr>
            <a:endParaRPr lang="en-US" sz="3800" b="1" dirty="0" smtClean="0"/>
          </a:p>
          <a:p>
            <a:pPr>
              <a:buFont typeface="Wingdings" pitchFamily="2" charset="2"/>
              <a:buChar char="Ø"/>
            </a:pPr>
            <a:r>
              <a:rPr lang="en-US" sz="3800" b="1" dirty="0" smtClean="0"/>
              <a:t>She </a:t>
            </a:r>
            <a:r>
              <a:rPr lang="en-US" sz="3800" b="1" dirty="0"/>
              <a:t>w</a:t>
            </a:r>
            <a:r>
              <a:rPr lang="en-US" sz="3800" b="1" dirty="0" smtClean="0"/>
              <a:t>rites in different genres.</a:t>
            </a:r>
          </a:p>
          <a:p>
            <a:pPr>
              <a:buFont typeface="Wingdings" pitchFamily="2" charset="2"/>
              <a:buChar char="Ø"/>
            </a:pPr>
            <a:endParaRPr lang="en-US" sz="3800" b="1" dirty="0"/>
          </a:p>
          <a:p>
            <a:pPr>
              <a:buFont typeface="Wingdings" pitchFamily="2" charset="2"/>
              <a:buChar char="Ø"/>
            </a:pPr>
            <a:r>
              <a:rPr lang="en-US" sz="3800" b="1" dirty="0" smtClean="0"/>
              <a:t>Poniatowska </a:t>
            </a:r>
            <a:r>
              <a:rPr lang="en-US" sz="3800" b="1" dirty="0"/>
              <a:t>is best known for her </a:t>
            </a:r>
            <a:r>
              <a:rPr lang="en-US" sz="3800" b="1" dirty="0" smtClean="0"/>
              <a:t>testimonials</a:t>
            </a:r>
          </a:p>
          <a:p>
            <a:pPr>
              <a:buFont typeface="Wingdings" pitchFamily="2" charset="2"/>
              <a:buChar char="Ø"/>
            </a:pPr>
            <a:endParaRPr lang="en-US" sz="3800" b="1" dirty="0"/>
          </a:p>
          <a:p>
            <a:pPr>
              <a:buFont typeface="Wingdings" pitchFamily="2" charset="2"/>
              <a:buChar char="Ø"/>
            </a:pPr>
            <a:r>
              <a:rPr lang="en-US" sz="3800" b="1" dirty="0" smtClean="0"/>
              <a:t>Just </a:t>
            </a:r>
            <a:r>
              <a:rPr lang="en-US" sz="3800" b="1" dirty="0"/>
              <a:t>recently this year she won the Cervantes literary award, which equals the Nobel Prize</a:t>
            </a:r>
            <a:r>
              <a:rPr lang="en-US" sz="3800" dirty="0" smtClean="0"/>
              <a:t>.</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52600"/>
            <a:ext cx="308862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Hasta no verte, Jesús mío</a:t>
            </a:r>
            <a:endParaRPr lang="en-US" b="1" dirty="0"/>
          </a:p>
        </p:txBody>
      </p:sp>
      <p:sp>
        <p:nvSpPr>
          <p:cNvPr id="3" name="Content Placeholder 2"/>
          <p:cNvSpPr>
            <a:spLocks noGrp="1"/>
          </p:cNvSpPr>
          <p:nvPr>
            <p:ph sz="half" idx="1"/>
          </p:nvPr>
        </p:nvSpPr>
        <p:spPr/>
        <p:txBody>
          <a:bodyPr/>
          <a:lstStyle/>
          <a:p>
            <a:pPr>
              <a:buFont typeface="Wingdings" pitchFamily="2" charset="2"/>
              <a:buChar char="Ø"/>
            </a:pPr>
            <a:r>
              <a:rPr lang="en-US" sz="3200" b="1" i="1" dirty="0" smtClean="0">
                <a:latin typeface="Times New Roman" panose="02020603050405020304" pitchFamily="18" charset="0"/>
                <a:cs typeface="Times New Roman" panose="02020603050405020304" pitchFamily="18" charset="0"/>
              </a:rPr>
              <a:t>Here’s to You, Jesusa</a:t>
            </a:r>
            <a:r>
              <a:rPr lang="en-US" sz="3200" i="1" dirty="0" smtClean="0">
                <a:latin typeface="Times New Roman" panose="02020603050405020304" pitchFamily="18" charset="0"/>
                <a:cs typeface="Times New Roman" panose="02020603050405020304" pitchFamily="18" charset="0"/>
              </a:rPr>
              <a:t>, was  </a:t>
            </a:r>
            <a:r>
              <a:rPr lang="en-US" sz="3200" dirty="0" smtClean="0">
                <a:latin typeface="Times New Roman" panose="02020603050405020304" pitchFamily="18" charset="0"/>
                <a:cs typeface="Times New Roman" panose="02020603050405020304" pitchFamily="18" charset="0"/>
              </a:rPr>
              <a:t>based on an actual camp follower, Josefina Borquéz.</a:t>
            </a:r>
          </a:p>
          <a:p>
            <a:pPr>
              <a:buNone/>
            </a:pP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19192" y="1722438"/>
            <a:ext cx="289661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1115</TotalTime>
  <Words>1576</Words>
  <Application>Microsoft Office PowerPoint</Application>
  <PresentationFormat>On-screen Show (4:3)</PresentationFormat>
  <Paragraphs>169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Verve</vt:lpstr>
      <vt:lpstr>PowerPoint Presentation</vt:lpstr>
      <vt:lpstr>The Contributions of Women to the Mexican Revolution as Seen through the Eyes of Jesusa Palancares </vt:lpstr>
      <vt:lpstr>Index</vt:lpstr>
      <vt:lpstr>Mexican Revolution 1910-1920</vt:lpstr>
      <vt:lpstr>PowerPoint Presentation</vt:lpstr>
      <vt:lpstr>Novel of the Revolution </vt:lpstr>
      <vt:lpstr>Significance of study</vt:lpstr>
      <vt:lpstr>Elena Poniatowska</vt:lpstr>
      <vt:lpstr>Hasta no verte, Jesús mío</vt:lpstr>
      <vt:lpstr>Here’s to You, Jesusa!</vt:lpstr>
      <vt:lpstr>Here’s to You, Jesusa!, Summary</vt:lpstr>
      <vt:lpstr>PowerPoint Presentation</vt:lpstr>
      <vt:lpstr>PowerPoint Presentation</vt:lpstr>
      <vt:lpstr>PowerPoint Presentation</vt:lpstr>
      <vt:lpstr>Camp follower (soldadera)</vt:lpstr>
      <vt:lpstr>PowerPoint Presentation</vt:lpstr>
      <vt:lpstr>Women’s Contributions</vt:lpstr>
      <vt:lpstr>As a Wife</vt:lpstr>
      <vt:lpstr>Abused Wives </vt:lpstr>
      <vt:lpstr>Cooks </vt:lpstr>
      <vt:lpstr>PowerPoint Presentation</vt:lpstr>
      <vt:lpstr>PowerPoint Presentation</vt:lpstr>
      <vt:lpstr>PowerPoint Presentation</vt:lpstr>
      <vt:lpstr>PowerPoint Presentation</vt:lpstr>
      <vt:lpstr>Contribution as a Nurse</vt:lpstr>
      <vt:lpstr>PowerPoint Presentation</vt:lpstr>
      <vt:lpstr>PowerPoint Presentation</vt:lpstr>
      <vt:lpstr>PowerPoint Presentation</vt:lpstr>
      <vt:lpstr>Example:</vt:lpstr>
      <vt:lpstr>Abuses</vt:lpstr>
      <vt:lpstr>Abuses</vt:lpstr>
      <vt:lpstr>Conclusion</vt:lpstr>
      <vt:lpstr>Thanks you for your attention!</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Contributions of Women to the Mexican Revolution as seen</dc:title>
  <dc:creator>Mely</dc:creator>
  <cp:lastModifiedBy>CSUMB</cp:lastModifiedBy>
  <cp:revision>79</cp:revision>
  <dcterms:created xsi:type="dcterms:W3CDTF">2014-05-12T03:48:18Z</dcterms:created>
  <dcterms:modified xsi:type="dcterms:W3CDTF">2014-05-14T18:25:45Z</dcterms:modified>
</cp:coreProperties>
</file>