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sldIdLst>
    <p:sldId id="262" r:id="rId2"/>
    <p:sldId id="256" r:id="rId3"/>
    <p:sldId id="257" r:id="rId4"/>
    <p:sldId id="258" r:id="rId5"/>
    <p:sldId id="263" r:id="rId6"/>
    <p:sldId id="259" r:id="rId7"/>
    <p:sldId id="260" r:id="rId8"/>
    <p:sldId id="261" r:id="rId9"/>
    <p:sldId id="264" r:id="rId10"/>
    <p:sldId id="265" r:id="rId11"/>
    <p:sldId id="269" r:id="rId12"/>
    <p:sldId id="266" r:id="rId13"/>
    <p:sldId id="267" r:id="rId14"/>
    <p:sldId id="268"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4" d="100"/>
          <a:sy n="84" d="100"/>
        </p:scale>
        <p:origin x="-1373" y="-6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A02F75-1DE5-497E-BDE9-CB77EAA8F0B0}" type="datetimeFigureOut">
              <a:rPr lang="en-US" smtClean="0"/>
              <a:pPr/>
              <a:t>5/8/2014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3EC38F-3A9A-48EC-A215-681D92E6C76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B3EC38F-3A9A-48EC-A215-681D92E6C767}"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Conclusión</a:t>
            </a:r>
            <a:r>
              <a:rPr lang="en-US" dirty="0" smtClean="0"/>
              <a:t>: </a:t>
            </a:r>
            <a:r>
              <a:rPr lang="en-US" dirty="0" err="1" smtClean="0"/>
              <a:t>Hablaré</a:t>
            </a:r>
            <a:r>
              <a:rPr lang="en-US" baseline="0" dirty="0" smtClean="0"/>
              <a:t> del </a:t>
            </a:r>
            <a:r>
              <a:rPr lang="en-US" baseline="0" dirty="0" err="1" smtClean="0"/>
              <a:t>reconocimiento</a:t>
            </a:r>
            <a:r>
              <a:rPr lang="en-US" baseline="0" dirty="0" smtClean="0"/>
              <a:t> de </a:t>
            </a:r>
            <a:r>
              <a:rPr lang="en-US" baseline="0" dirty="0" err="1" smtClean="0"/>
              <a:t>las</a:t>
            </a:r>
            <a:r>
              <a:rPr lang="en-US" baseline="0" dirty="0" smtClean="0"/>
              <a:t> </a:t>
            </a:r>
            <a:r>
              <a:rPr lang="en-US" baseline="0" dirty="0" err="1" smtClean="0"/>
              <a:t>soldaderas</a:t>
            </a:r>
            <a:r>
              <a:rPr lang="en-US" baseline="0" dirty="0" smtClean="0"/>
              <a:t> </a:t>
            </a:r>
            <a:r>
              <a:rPr lang="en-US" baseline="0" dirty="0" err="1" smtClean="0"/>
              <a:t>por</a:t>
            </a:r>
            <a:r>
              <a:rPr lang="en-US" baseline="0" dirty="0" smtClean="0"/>
              <a:t> parte del </a:t>
            </a:r>
            <a:r>
              <a:rPr lang="en-US" baseline="0" dirty="0" err="1" smtClean="0"/>
              <a:t>gobierno</a:t>
            </a:r>
            <a:r>
              <a:rPr lang="en-US" baseline="0" dirty="0" smtClean="0"/>
              <a:t> y la </a:t>
            </a:r>
            <a:r>
              <a:rPr lang="en-US" baseline="0" dirty="0" err="1" smtClean="0"/>
              <a:t>historia</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1B3EC38F-3A9A-48EC-A215-681D92E6C767}"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Tlatelolco</a:t>
            </a:r>
            <a:r>
              <a:rPr lang="en-US" dirty="0" smtClean="0"/>
              <a:t>: </a:t>
            </a:r>
            <a:r>
              <a:rPr lang="en-US" dirty="0" err="1" smtClean="0"/>
              <a:t>Libro</a:t>
            </a:r>
            <a:r>
              <a:rPr lang="en-US" dirty="0" smtClean="0"/>
              <a:t> testimonial </a:t>
            </a:r>
          </a:p>
          <a:p>
            <a:r>
              <a:rPr lang="en-US" dirty="0" err="1" smtClean="0"/>
              <a:t>Jesús</a:t>
            </a:r>
            <a:r>
              <a:rPr lang="en-US" dirty="0" smtClean="0"/>
              <a:t> </a:t>
            </a:r>
            <a:r>
              <a:rPr lang="en-US" dirty="0" err="1" smtClean="0"/>
              <a:t>mío</a:t>
            </a:r>
            <a:r>
              <a:rPr lang="en-US" dirty="0" smtClean="0"/>
              <a:t>: no </a:t>
            </a:r>
            <a:r>
              <a:rPr lang="en-US" dirty="0" err="1" smtClean="0"/>
              <a:t>precisamente</a:t>
            </a:r>
            <a:r>
              <a:rPr lang="en-US" dirty="0" smtClean="0"/>
              <a:t> testimonial, </a:t>
            </a:r>
            <a:r>
              <a:rPr lang="en-US" dirty="0" err="1" smtClean="0"/>
              <a:t>pero</a:t>
            </a:r>
            <a:r>
              <a:rPr lang="en-US" dirty="0" smtClean="0"/>
              <a:t> </a:t>
            </a:r>
            <a:r>
              <a:rPr lang="en-US" dirty="0" err="1" smtClean="0"/>
              <a:t>que</a:t>
            </a:r>
            <a:r>
              <a:rPr lang="en-US" dirty="0" smtClean="0"/>
              <a:t> </a:t>
            </a:r>
            <a:r>
              <a:rPr lang="en-US" dirty="0" err="1" smtClean="0"/>
              <a:t>habla</a:t>
            </a:r>
            <a:r>
              <a:rPr lang="en-US" baseline="0" dirty="0" smtClean="0"/>
              <a:t> de </a:t>
            </a:r>
            <a:r>
              <a:rPr lang="en-US" baseline="0" dirty="0" err="1" smtClean="0"/>
              <a:t>personajes</a:t>
            </a:r>
            <a:r>
              <a:rPr lang="en-US" baseline="0" dirty="0" smtClean="0"/>
              <a:t> </a:t>
            </a:r>
            <a:r>
              <a:rPr lang="en-US" baseline="0" dirty="0" err="1" smtClean="0"/>
              <a:t>que</a:t>
            </a:r>
            <a:r>
              <a:rPr lang="en-US" baseline="0" dirty="0" smtClean="0"/>
              <a:t> </a:t>
            </a:r>
            <a:r>
              <a:rPr lang="en-US" baseline="0" dirty="0" err="1" smtClean="0"/>
              <a:t>pocos</a:t>
            </a:r>
            <a:r>
              <a:rPr lang="en-US" baseline="0" dirty="0" smtClean="0"/>
              <a:t> </a:t>
            </a:r>
            <a:r>
              <a:rPr lang="en-US" baseline="0" dirty="0" err="1" smtClean="0"/>
              <a:t>autores</a:t>
            </a:r>
            <a:r>
              <a:rPr lang="en-US" baseline="0" dirty="0" smtClean="0"/>
              <a:t> </a:t>
            </a:r>
            <a:r>
              <a:rPr lang="en-US" baseline="0" dirty="0" err="1" smtClean="0"/>
              <a:t>incluyen</a:t>
            </a:r>
            <a:r>
              <a:rPr lang="en-US" baseline="0" dirty="0" smtClean="0"/>
              <a:t> en </a:t>
            </a:r>
            <a:r>
              <a:rPr lang="en-US" baseline="0" dirty="0" err="1" smtClean="0"/>
              <a:t>sus</a:t>
            </a:r>
            <a:r>
              <a:rPr lang="en-US" baseline="0" dirty="0" smtClean="0"/>
              <a:t> </a:t>
            </a:r>
            <a:r>
              <a:rPr lang="en-US" baseline="0" dirty="0" err="1" smtClean="0"/>
              <a:t>obras</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1B3EC38F-3A9A-48EC-A215-681D92E6C767}" type="slidenum">
              <a:rPr lang="en-US" smtClean="0"/>
              <a:pPr/>
              <a:t>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 </a:t>
            </a:r>
            <a:r>
              <a:rPr lang="en-US" dirty="0" err="1" smtClean="0"/>
              <a:t>existe</a:t>
            </a:r>
            <a:r>
              <a:rPr lang="en-US" dirty="0" smtClean="0"/>
              <a:t> en el </a:t>
            </a:r>
            <a:r>
              <a:rPr lang="en-US" dirty="0" err="1" smtClean="0"/>
              <a:t>diccionario</a:t>
            </a:r>
            <a:endParaRPr lang="en-US" dirty="0"/>
          </a:p>
        </p:txBody>
      </p:sp>
      <p:sp>
        <p:nvSpPr>
          <p:cNvPr id="4" name="Slide Number Placeholder 3"/>
          <p:cNvSpPr>
            <a:spLocks noGrp="1"/>
          </p:cNvSpPr>
          <p:nvPr>
            <p:ph type="sldNum" sz="quarter" idx="10"/>
          </p:nvPr>
        </p:nvSpPr>
        <p:spPr/>
        <p:txBody>
          <a:bodyPr/>
          <a:lstStyle/>
          <a:p>
            <a:fld id="{1B3EC38F-3A9A-48EC-A215-681D92E6C767}"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06799BAF-F320-490B-89CA-F7195B33EDB7}" type="datetimeFigureOut">
              <a:rPr lang="en-US" smtClean="0"/>
              <a:pPr/>
              <a:t>5/8/2014</a:t>
            </a:fld>
            <a:endParaRPr lang="en-US"/>
          </a:p>
        </p:txBody>
      </p:sp>
      <p:sp>
        <p:nvSpPr>
          <p:cNvPr id="16" name="Slide Number Placeholder 15"/>
          <p:cNvSpPr>
            <a:spLocks noGrp="1"/>
          </p:cNvSpPr>
          <p:nvPr>
            <p:ph type="sldNum" sz="quarter" idx="11"/>
          </p:nvPr>
        </p:nvSpPr>
        <p:spPr/>
        <p:txBody>
          <a:bodyPr/>
          <a:lstStyle/>
          <a:p>
            <a:fld id="{25289039-495F-4495-A022-45526500E4EC}"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6799BAF-F320-490B-89CA-F7195B33EDB7}" type="datetimeFigureOut">
              <a:rPr lang="en-US" smtClean="0"/>
              <a:pPr/>
              <a:t>5/8/2014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289039-495F-4495-A022-45526500E4E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6799BAF-F320-490B-89CA-F7195B33EDB7}" type="datetimeFigureOut">
              <a:rPr lang="en-US" smtClean="0"/>
              <a:pPr/>
              <a:t>5/8/2014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289039-495F-4495-A022-45526500E4E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06799BAF-F320-490B-89CA-F7195B33EDB7}" type="datetimeFigureOut">
              <a:rPr lang="en-US" smtClean="0"/>
              <a:pPr/>
              <a:t>5/8/2014</a:t>
            </a:fld>
            <a:endParaRPr lang="en-US"/>
          </a:p>
        </p:txBody>
      </p:sp>
      <p:sp>
        <p:nvSpPr>
          <p:cNvPr id="15" name="Slide Number Placeholder 14"/>
          <p:cNvSpPr>
            <a:spLocks noGrp="1"/>
          </p:cNvSpPr>
          <p:nvPr>
            <p:ph type="sldNum" sz="quarter" idx="15"/>
          </p:nvPr>
        </p:nvSpPr>
        <p:spPr/>
        <p:txBody>
          <a:bodyPr/>
          <a:lstStyle>
            <a:lvl1pPr algn="ctr">
              <a:defRPr/>
            </a:lvl1pPr>
          </a:lstStyle>
          <a:p>
            <a:fld id="{25289039-495F-4495-A022-45526500E4EC}"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6799BAF-F320-490B-89CA-F7195B33EDB7}" type="datetimeFigureOut">
              <a:rPr lang="en-US" smtClean="0"/>
              <a:pPr/>
              <a:t>5/8/2014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289039-495F-4495-A022-45526500E4EC}"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6799BAF-F320-490B-89CA-F7195B33EDB7}" type="datetimeFigureOut">
              <a:rPr lang="en-US" smtClean="0"/>
              <a:pPr/>
              <a:t>5/8/2014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289039-495F-4495-A022-45526500E4EC}"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25289039-495F-4495-A022-45526500E4EC}"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06799BAF-F320-490B-89CA-F7195B33EDB7}" type="datetimeFigureOut">
              <a:rPr lang="en-US" smtClean="0"/>
              <a:pPr/>
              <a:t>5/8/2014</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6799BAF-F320-490B-89CA-F7195B33EDB7}" type="datetimeFigureOut">
              <a:rPr lang="en-US" smtClean="0"/>
              <a:pPr/>
              <a:t>5/8/2014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289039-495F-4495-A022-45526500E4EC}"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799BAF-F320-490B-89CA-F7195B33EDB7}" type="datetimeFigureOut">
              <a:rPr lang="en-US" smtClean="0"/>
              <a:pPr/>
              <a:t>5/8/2014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289039-495F-4495-A022-45526500E4E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06799BAF-F320-490B-89CA-F7195B33EDB7}" type="datetimeFigureOut">
              <a:rPr lang="en-US" smtClean="0"/>
              <a:pPr/>
              <a:t>5/8/2014</a:t>
            </a:fld>
            <a:endParaRPr lang="en-US"/>
          </a:p>
        </p:txBody>
      </p:sp>
      <p:sp>
        <p:nvSpPr>
          <p:cNvPr id="9" name="Slide Number Placeholder 8"/>
          <p:cNvSpPr>
            <a:spLocks noGrp="1"/>
          </p:cNvSpPr>
          <p:nvPr>
            <p:ph type="sldNum" sz="quarter" idx="15"/>
          </p:nvPr>
        </p:nvSpPr>
        <p:spPr/>
        <p:txBody>
          <a:bodyPr/>
          <a:lstStyle/>
          <a:p>
            <a:fld id="{25289039-495F-4495-A022-45526500E4EC}"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06799BAF-F320-490B-89CA-F7195B33EDB7}" type="datetimeFigureOut">
              <a:rPr lang="en-US" smtClean="0"/>
              <a:pPr/>
              <a:t>5/8/2014</a:t>
            </a:fld>
            <a:endParaRPr lang="en-US"/>
          </a:p>
        </p:txBody>
      </p:sp>
      <p:sp>
        <p:nvSpPr>
          <p:cNvPr id="9" name="Slide Number Placeholder 8"/>
          <p:cNvSpPr>
            <a:spLocks noGrp="1"/>
          </p:cNvSpPr>
          <p:nvPr>
            <p:ph type="sldNum" sz="quarter" idx="11"/>
          </p:nvPr>
        </p:nvSpPr>
        <p:spPr/>
        <p:txBody>
          <a:bodyPr/>
          <a:lstStyle/>
          <a:p>
            <a:fld id="{25289039-495F-4495-A022-45526500E4EC}"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06799BAF-F320-490B-89CA-F7195B33EDB7}" type="datetimeFigureOut">
              <a:rPr lang="en-US" smtClean="0"/>
              <a:pPr/>
              <a:t>5/8/2014</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25289039-495F-4495-A022-45526500E4EC}"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oldadera_madre.jpg"/>
          <p:cNvPicPr>
            <a:picLocks noGrp="1" noChangeAspect="1"/>
          </p:cNvPicPr>
          <p:nvPr>
            <p:ph idx="1"/>
          </p:nvPr>
        </p:nvPicPr>
        <p:blipFill>
          <a:blip r:embed="rId2"/>
          <a:stretch>
            <a:fillRect/>
          </a:stretch>
        </p:blipFill>
        <p:spPr>
          <a:xfrm>
            <a:off x="1600200" y="457200"/>
            <a:ext cx="5943600" cy="5943600"/>
          </a:xfrm>
        </p:spPr>
      </p:pic>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Font typeface="Wingdings" pitchFamily="2" charset="2"/>
              <a:buChar char="Ø"/>
            </a:pPr>
            <a:r>
              <a:rPr lang="en-US" dirty="0" err="1" smtClean="0"/>
              <a:t>Esposa</a:t>
            </a:r>
            <a:endParaRPr lang="en-US" dirty="0" smtClean="0"/>
          </a:p>
          <a:p>
            <a:pPr>
              <a:buFont typeface="Wingdings" pitchFamily="2" charset="2"/>
              <a:buChar char="Ø"/>
            </a:pPr>
            <a:r>
              <a:rPr lang="en-US" dirty="0" err="1" smtClean="0"/>
              <a:t>Cocinera</a:t>
            </a:r>
            <a:endParaRPr lang="en-US" dirty="0" smtClean="0"/>
          </a:p>
          <a:p>
            <a:pPr>
              <a:buNone/>
            </a:pPr>
            <a:r>
              <a:rPr lang="es-MX" dirty="0" smtClean="0"/>
              <a:t>	</a:t>
            </a:r>
            <a:r>
              <a:rPr lang="es-MX" sz="2200" dirty="0" smtClean="0"/>
              <a:t>"</a:t>
            </a:r>
            <a:r>
              <a:rPr lang="es-MX" sz="2200" dirty="0" smtClean="0"/>
              <a:t>A nosotras las mujeres nos mandaban de avanzada... Al llegar procurábamos prepararles la comida" </a:t>
            </a:r>
            <a:endParaRPr lang="en-US" dirty="0" smtClean="0"/>
          </a:p>
          <a:p>
            <a:pPr>
              <a:buFont typeface="Wingdings" pitchFamily="2" charset="2"/>
              <a:buChar char="Ø"/>
            </a:pPr>
            <a:r>
              <a:rPr lang="en-US" dirty="0" err="1" smtClean="0"/>
              <a:t>Enfermera</a:t>
            </a:r>
            <a:endParaRPr lang="en-US" dirty="0" smtClean="0"/>
          </a:p>
          <a:p>
            <a:pPr>
              <a:buNone/>
            </a:pPr>
            <a:r>
              <a:rPr lang="es-MX" sz="2200" dirty="0" smtClean="0"/>
              <a:t>	</a:t>
            </a:r>
            <a:r>
              <a:rPr lang="es-MX" sz="2200" dirty="0" smtClean="0"/>
              <a:t>"</a:t>
            </a:r>
            <a:r>
              <a:rPr lang="es-MX" sz="2200" dirty="0" smtClean="0"/>
              <a:t>Mientras fuimos Pedro y yo a la Hacienda del Salado, ordenaron que la gente del general Juan Espinosa y Córdoba fuera a levantar el campo porque los villistas habían volado el tren de pasajeros de Conchos a Chihuahua..." </a:t>
            </a:r>
            <a:endParaRPr lang="en-US" sz="2200" dirty="0" smtClean="0"/>
          </a:p>
          <a:p>
            <a:pPr>
              <a:buNone/>
            </a:pPr>
            <a:endParaRPr lang="en-US" dirty="0" smtClean="0"/>
          </a:p>
          <a:p>
            <a:pPr>
              <a:buNone/>
            </a:pPr>
            <a:endParaRPr lang="en-US" dirty="0" smtClean="0"/>
          </a:p>
          <a:p>
            <a:pPr>
              <a:buNone/>
            </a:pPr>
            <a:endParaRPr lang="en-US" dirty="0" smtClean="0"/>
          </a:p>
          <a:p>
            <a:pPr>
              <a:buNone/>
            </a:pPr>
            <a:endParaRPr lang="en-US" dirty="0" smtClean="0"/>
          </a:p>
          <a:p>
            <a:endParaRPr lang="en-US" dirty="0"/>
          </a:p>
        </p:txBody>
      </p:sp>
      <p:sp>
        <p:nvSpPr>
          <p:cNvPr id="3" name="Title 2"/>
          <p:cNvSpPr>
            <a:spLocks noGrp="1"/>
          </p:cNvSpPr>
          <p:nvPr>
            <p:ph type="title"/>
          </p:nvPr>
        </p:nvSpPr>
        <p:spPr/>
        <p:txBody>
          <a:bodyPr/>
          <a:lstStyle/>
          <a:p>
            <a:r>
              <a:rPr smtClean="0"/>
              <a:t>Contribuciones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Wingdings" pitchFamily="2" charset="2"/>
              <a:buChar char="Ø"/>
            </a:pPr>
            <a:r>
              <a:rPr lang="en-US" dirty="0" err="1" smtClean="0"/>
              <a:t>Espías</a:t>
            </a:r>
            <a:endParaRPr lang="en-US" dirty="0" smtClean="0"/>
          </a:p>
          <a:p>
            <a:pPr>
              <a:buFont typeface="Wingdings" pitchFamily="2" charset="2"/>
              <a:buChar char="Ø"/>
            </a:pPr>
            <a:r>
              <a:rPr lang="en-US" dirty="0" err="1" smtClean="0"/>
              <a:t>Fuerza</a:t>
            </a:r>
            <a:r>
              <a:rPr lang="en-US" dirty="0" smtClean="0"/>
              <a:t> </a:t>
            </a:r>
            <a:r>
              <a:rPr lang="en-US" dirty="0" err="1" smtClean="0"/>
              <a:t>militar</a:t>
            </a:r>
            <a:endParaRPr lang="en-US" dirty="0" smtClean="0"/>
          </a:p>
          <a:p>
            <a:pPr>
              <a:buNone/>
            </a:pPr>
            <a:r>
              <a:rPr lang="en-US" sz="2000" dirty="0" smtClean="0"/>
              <a:t>	</a:t>
            </a:r>
            <a:r>
              <a:rPr lang="es-MX" sz="2000" dirty="0" smtClean="0"/>
              <a:t>"...</a:t>
            </a:r>
            <a:r>
              <a:rPr lang="es-MX" sz="2000" dirty="0" smtClean="0"/>
              <a:t>ella se tiraba como los demás al suelo, y así iba avanzando y disparaba su fusil... Todos la obedecían. Revisaba la puntería de los hombres. Entrenaba la caballería. Conocía el calibre de las balas y con su papá planeaba ataques y defensas" </a:t>
            </a:r>
            <a:endParaRPr lang="en-US" sz="2000" dirty="0"/>
          </a:p>
        </p:txBody>
      </p:sp>
      <p:sp>
        <p:nvSpPr>
          <p:cNvPr id="3" name="Title 2"/>
          <p:cNvSpPr>
            <a:spLocks noGrp="1"/>
          </p:cNvSpPr>
          <p:nvPr>
            <p:ph type="title"/>
          </p:nvPr>
        </p:nvSpPr>
        <p:spPr/>
        <p:txBody>
          <a:bodyPr/>
          <a:lstStyle/>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dirty="0" smtClean="0"/>
              <a:t>	La </a:t>
            </a:r>
            <a:r>
              <a:rPr lang="en-US" dirty="0" err="1" smtClean="0"/>
              <a:t>contribución</a:t>
            </a:r>
            <a:r>
              <a:rPr lang="en-US" dirty="0" smtClean="0"/>
              <a:t> de la </a:t>
            </a:r>
            <a:r>
              <a:rPr lang="en-US" dirty="0" err="1" smtClean="0"/>
              <a:t>mujer</a:t>
            </a:r>
            <a:r>
              <a:rPr lang="en-US" dirty="0" smtClean="0"/>
              <a:t> no </a:t>
            </a:r>
            <a:r>
              <a:rPr lang="en-US" dirty="0" err="1" smtClean="0"/>
              <a:t>fue</a:t>
            </a:r>
            <a:r>
              <a:rPr lang="en-US" dirty="0" smtClean="0"/>
              <a:t> </a:t>
            </a:r>
            <a:r>
              <a:rPr lang="en-US" dirty="0" err="1" smtClean="0"/>
              <a:t>reconocida</a:t>
            </a:r>
            <a:r>
              <a:rPr lang="en-US" dirty="0" smtClean="0"/>
              <a:t> </a:t>
            </a:r>
            <a:r>
              <a:rPr lang="en-US" dirty="0" err="1" smtClean="0"/>
              <a:t>por</a:t>
            </a:r>
            <a:r>
              <a:rPr lang="en-US" dirty="0" smtClean="0"/>
              <a:t> el </a:t>
            </a:r>
            <a:r>
              <a:rPr lang="en-US" dirty="0" err="1" smtClean="0"/>
              <a:t>gobierno</a:t>
            </a:r>
            <a:r>
              <a:rPr lang="en-US" dirty="0" smtClean="0"/>
              <a:t> </a:t>
            </a:r>
            <a:r>
              <a:rPr lang="en-US" dirty="0" err="1" smtClean="0"/>
              <a:t>Carrancista</a:t>
            </a:r>
            <a:r>
              <a:rPr lang="en-US" dirty="0" smtClean="0"/>
              <a:t>, </a:t>
            </a:r>
            <a:r>
              <a:rPr lang="en-US" dirty="0" err="1" smtClean="0"/>
              <a:t>así</a:t>
            </a:r>
            <a:r>
              <a:rPr lang="en-US" dirty="0" smtClean="0"/>
              <a:t> </a:t>
            </a:r>
            <a:r>
              <a:rPr lang="en-US" dirty="0" err="1" smtClean="0"/>
              <a:t>que</a:t>
            </a:r>
            <a:r>
              <a:rPr lang="en-US" dirty="0" smtClean="0"/>
              <a:t> </a:t>
            </a:r>
            <a:r>
              <a:rPr lang="en-US" dirty="0" err="1" smtClean="0"/>
              <a:t>las</a:t>
            </a:r>
            <a:r>
              <a:rPr lang="en-US" dirty="0" smtClean="0"/>
              <a:t> </a:t>
            </a:r>
            <a:r>
              <a:rPr lang="en-US" dirty="0" err="1" smtClean="0"/>
              <a:t>soldaderas</a:t>
            </a:r>
            <a:r>
              <a:rPr lang="en-US" dirty="0" smtClean="0"/>
              <a:t> no </a:t>
            </a:r>
            <a:r>
              <a:rPr lang="en-US" dirty="0" err="1" smtClean="0"/>
              <a:t>recibieron</a:t>
            </a:r>
            <a:r>
              <a:rPr lang="en-US" dirty="0" smtClean="0"/>
              <a:t> </a:t>
            </a:r>
            <a:r>
              <a:rPr lang="en-US" dirty="0" err="1" smtClean="0"/>
              <a:t>indemnización</a:t>
            </a:r>
            <a:r>
              <a:rPr lang="en-US" dirty="0" smtClean="0"/>
              <a:t> </a:t>
            </a:r>
            <a:r>
              <a:rPr lang="en-US" dirty="0" smtClean="0"/>
              <a:t>al </a:t>
            </a:r>
            <a:r>
              <a:rPr lang="en-US" dirty="0" err="1" smtClean="0"/>
              <a:t>terminar</a:t>
            </a:r>
            <a:r>
              <a:rPr lang="en-US" dirty="0" smtClean="0"/>
              <a:t> la </a:t>
            </a:r>
            <a:r>
              <a:rPr lang="en-US" dirty="0" err="1" smtClean="0"/>
              <a:t>Revolución</a:t>
            </a:r>
            <a:r>
              <a:rPr lang="en-US" dirty="0" smtClean="0"/>
              <a:t>. </a:t>
            </a:r>
          </a:p>
          <a:p>
            <a:pPr>
              <a:buNone/>
            </a:pPr>
            <a:r>
              <a:rPr lang="es-MX" sz="2000" dirty="0" smtClean="0"/>
              <a:t>	"-</a:t>
            </a:r>
            <a:r>
              <a:rPr lang="es-MX" sz="2000" dirty="0" smtClean="0"/>
              <a:t>Si estuvieras vieja [</a:t>
            </a:r>
            <a:r>
              <a:rPr lang="es-MX" sz="2000" dirty="0" err="1" smtClean="0"/>
              <a:t>Jesusa</a:t>
            </a:r>
            <a:r>
              <a:rPr lang="es-MX" sz="2000" dirty="0" smtClean="0"/>
              <a:t>], te pensionaba el gobierno, pero como estás muy joven no puedo dar orden de que te sigan pensionando... Pero Carranza se quedó con mi dinero, maldecido. A él si lo mantuvo y sigue manteniendo a los revolucionarios que están en la gloria..." </a:t>
            </a:r>
            <a:endParaRPr lang="en-US" sz="2000" dirty="0" smtClean="0"/>
          </a:p>
          <a:p>
            <a:pPr>
              <a:buNone/>
            </a:pPr>
            <a:r>
              <a:rPr lang="en-US" dirty="0" smtClean="0"/>
              <a:t>	A </a:t>
            </a:r>
            <a:r>
              <a:rPr lang="en-US" dirty="0" err="1" smtClean="0"/>
              <a:t>pesar</a:t>
            </a:r>
            <a:r>
              <a:rPr lang="en-US" dirty="0" smtClean="0"/>
              <a:t> de </a:t>
            </a:r>
            <a:r>
              <a:rPr lang="en-US" dirty="0" err="1" smtClean="0"/>
              <a:t>que</a:t>
            </a:r>
            <a:r>
              <a:rPr lang="en-US" dirty="0" smtClean="0"/>
              <a:t> </a:t>
            </a:r>
            <a:r>
              <a:rPr lang="en-US" dirty="0" err="1" smtClean="0"/>
              <a:t>su</a:t>
            </a:r>
            <a:r>
              <a:rPr lang="en-US" dirty="0" smtClean="0"/>
              <a:t> </a:t>
            </a:r>
            <a:r>
              <a:rPr lang="en-US" dirty="0" err="1" smtClean="0"/>
              <a:t>ayuda</a:t>
            </a:r>
            <a:r>
              <a:rPr lang="en-US" dirty="0" smtClean="0"/>
              <a:t> no ha </a:t>
            </a:r>
            <a:r>
              <a:rPr lang="en-US" dirty="0" err="1" smtClean="0"/>
              <a:t>sido</a:t>
            </a:r>
            <a:r>
              <a:rPr lang="en-US" dirty="0" smtClean="0"/>
              <a:t> tan </a:t>
            </a:r>
            <a:r>
              <a:rPr lang="en-US" dirty="0" err="1" smtClean="0"/>
              <a:t>valorada</a:t>
            </a:r>
            <a:r>
              <a:rPr lang="en-US" dirty="0" smtClean="0"/>
              <a:t>, </a:t>
            </a:r>
            <a:r>
              <a:rPr lang="en-US" dirty="0" err="1" smtClean="0"/>
              <a:t>su</a:t>
            </a:r>
            <a:r>
              <a:rPr lang="en-US" dirty="0" smtClean="0"/>
              <a:t> </a:t>
            </a:r>
            <a:r>
              <a:rPr lang="en-US" dirty="0" err="1" smtClean="0"/>
              <a:t>presencia</a:t>
            </a:r>
            <a:r>
              <a:rPr lang="en-US" dirty="0" smtClean="0"/>
              <a:t> en la </a:t>
            </a:r>
            <a:r>
              <a:rPr lang="en-US" dirty="0" err="1" smtClean="0"/>
              <a:t>Revolución</a:t>
            </a:r>
            <a:r>
              <a:rPr lang="en-US" dirty="0" smtClean="0"/>
              <a:t> </a:t>
            </a:r>
            <a:r>
              <a:rPr lang="en-US" dirty="0" err="1" smtClean="0"/>
              <a:t>fue</a:t>
            </a:r>
            <a:r>
              <a:rPr lang="en-US" dirty="0" smtClean="0"/>
              <a:t> </a:t>
            </a:r>
            <a:r>
              <a:rPr lang="en-US" dirty="0" err="1" smtClean="0"/>
              <a:t>esencial</a:t>
            </a:r>
            <a:r>
              <a:rPr lang="en-US" dirty="0" smtClean="0"/>
              <a:t>.   </a:t>
            </a:r>
            <a:endParaRPr lang="en-US" dirty="0"/>
          </a:p>
        </p:txBody>
      </p:sp>
      <p:sp>
        <p:nvSpPr>
          <p:cNvPr id="3" name="Title 2"/>
          <p:cNvSpPr>
            <a:spLocks noGrp="1"/>
          </p:cNvSpPr>
          <p:nvPr>
            <p:ph type="title"/>
          </p:nvPr>
        </p:nvSpPr>
        <p:spPr/>
        <p:txBody>
          <a:bodyPr/>
          <a:lstStyle/>
          <a:p>
            <a:r>
              <a:rPr smtClean="0"/>
              <a:t>Conclusión</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ctr">
              <a:buNone/>
            </a:pPr>
            <a:r>
              <a:rPr lang="es-MX" dirty="0" smtClean="0"/>
              <a:t>Yo te doy agua.</a:t>
            </a:r>
            <a:endParaRPr lang="en-US" dirty="0" smtClean="0"/>
          </a:p>
          <a:p>
            <a:pPr algn="ctr">
              <a:buNone/>
            </a:pPr>
            <a:r>
              <a:rPr lang="es-MX" dirty="0" smtClean="0"/>
              <a:t>Yo cargo las ollas y las cazuelas para hacerte tu comida.</a:t>
            </a:r>
            <a:endParaRPr lang="en-US" dirty="0" smtClean="0"/>
          </a:p>
          <a:p>
            <a:pPr algn="ctr">
              <a:buNone/>
            </a:pPr>
            <a:r>
              <a:rPr lang="es-MX" dirty="0" smtClean="0"/>
              <a:t>Yo te lavo tu ropa.</a:t>
            </a:r>
            <a:endParaRPr lang="en-US" dirty="0" smtClean="0"/>
          </a:p>
          <a:p>
            <a:pPr algn="ctr">
              <a:buNone/>
            </a:pPr>
            <a:r>
              <a:rPr lang="es-MX" dirty="0" smtClean="0"/>
              <a:t>Yo junto leña para hacer lumbre.</a:t>
            </a:r>
            <a:endParaRPr lang="en-US" dirty="0" smtClean="0"/>
          </a:p>
          <a:p>
            <a:pPr algn="ctr">
              <a:buNone/>
            </a:pPr>
            <a:r>
              <a:rPr lang="es-MX" dirty="0" smtClean="0"/>
              <a:t>Yo te aceito tu fusil.</a:t>
            </a:r>
            <a:endParaRPr lang="en-US" dirty="0" smtClean="0"/>
          </a:p>
          <a:p>
            <a:pPr algn="ctr">
              <a:buNone/>
            </a:pPr>
            <a:r>
              <a:rPr lang="es-MX" dirty="0" smtClean="0"/>
              <a:t>Yo cargo tus cartuchos y tu máuser.</a:t>
            </a:r>
            <a:endParaRPr lang="en-US" dirty="0" smtClean="0"/>
          </a:p>
          <a:p>
            <a:pPr algn="ctr">
              <a:buNone/>
            </a:pPr>
            <a:r>
              <a:rPr lang="es-MX" dirty="0" smtClean="0"/>
              <a:t>Yo te hago casa.</a:t>
            </a:r>
            <a:endParaRPr lang="en-US" dirty="0" smtClean="0"/>
          </a:p>
          <a:p>
            <a:pPr algn="ctr">
              <a:buNone/>
            </a:pPr>
            <a:r>
              <a:rPr lang="es-MX" dirty="0" smtClean="0"/>
              <a:t>Yo soy tu colchón de tripas.</a:t>
            </a:r>
            <a:endParaRPr lang="en-US" dirty="0" smtClean="0"/>
          </a:p>
          <a:p>
            <a:pPr algn="ctr">
              <a:buNone/>
            </a:pPr>
            <a:r>
              <a:rPr lang="es-MX" dirty="0" smtClean="0"/>
              <a:t>Yo tengo a tu hijo en la trinchera.</a:t>
            </a:r>
            <a:endParaRPr lang="en-US" dirty="0" smtClean="0"/>
          </a:p>
          <a:p>
            <a:pPr algn="ctr">
              <a:buNone/>
            </a:pPr>
            <a:r>
              <a:rPr lang="es-MX" dirty="0" smtClean="0"/>
              <a:t>Al que se te acerque, yo me lo </a:t>
            </a:r>
            <a:r>
              <a:rPr lang="es-MX" dirty="0" smtClean="0"/>
              <a:t>trueno.</a:t>
            </a:r>
            <a:endParaRPr lang="en-US" dirty="0"/>
          </a:p>
        </p:txBody>
      </p:sp>
      <p:sp>
        <p:nvSpPr>
          <p:cNvPr id="3" name="Title 2"/>
          <p:cNvSpPr>
            <a:spLocks noGrp="1"/>
          </p:cNvSpPr>
          <p:nvPr>
            <p:ph type="title"/>
          </p:nvPr>
        </p:nvSpPr>
        <p:spPr/>
        <p:txBody>
          <a:bodyPr/>
          <a:lstStyle/>
          <a:p>
            <a:r>
              <a:rPr smtClean="0"/>
              <a:t>La soldadera</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867400"/>
          </a:xfrm>
        </p:spPr>
        <p:txBody>
          <a:bodyPr>
            <a:normAutofit fontScale="25000" lnSpcReduction="20000"/>
          </a:bodyPr>
          <a:lstStyle/>
          <a:p>
            <a:pPr>
              <a:buNone/>
            </a:pPr>
            <a:r>
              <a:rPr lang="en-US" sz="6400" dirty="0" err="1" smtClean="0"/>
              <a:t>Arrizón</a:t>
            </a:r>
            <a:r>
              <a:rPr lang="en-US" sz="6400" dirty="0" smtClean="0"/>
              <a:t>, Alicia. "</a:t>
            </a:r>
            <a:r>
              <a:rPr lang="en-US" sz="6400" dirty="0" err="1" smtClean="0"/>
              <a:t>Soldaderas</a:t>
            </a:r>
            <a:r>
              <a:rPr lang="en-US" sz="6400" dirty="0" smtClean="0"/>
              <a:t> and the Staging of the Mexican Revolution." </a:t>
            </a:r>
            <a:r>
              <a:rPr lang="es-MX" sz="6400" i="1" dirty="0" smtClean="0"/>
              <a:t>TDR 	</a:t>
            </a:r>
            <a:r>
              <a:rPr lang="es-MX" sz="6400" dirty="0" smtClean="0"/>
              <a:t>42.1(1998</a:t>
            </a:r>
            <a:r>
              <a:rPr lang="es-MX" sz="6400" dirty="0" smtClean="0"/>
              <a:t>): 90-112. Web.</a:t>
            </a:r>
            <a:endParaRPr lang="en-US" sz="6400" dirty="0" smtClean="0"/>
          </a:p>
          <a:p>
            <a:pPr>
              <a:buNone/>
            </a:pPr>
            <a:r>
              <a:rPr lang="es-MX" sz="6400" dirty="0" smtClean="0"/>
              <a:t>Bruce-Novoa, Juan. "La novela de la Revolución Mexicana: la topología del final." 		</a:t>
            </a:r>
            <a:r>
              <a:rPr lang="es-MX" sz="6400" i="1" dirty="0" smtClean="0"/>
              <a:t>Hispania </a:t>
            </a:r>
            <a:r>
              <a:rPr lang="es-MX" sz="6400" dirty="0" smtClean="0"/>
              <a:t>74.1 (1991): 36-44. Web.</a:t>
            </a:r>
            <a:endParaRPr lang="en-US" sz="6400" dirty="0" smtClean="0"/>
          </a:p>
          <a:p>
            <a:pPr>
              <a:buNone/>
            </a:pPr>
            <a:r>
              <a:rPr lang="es-MX" sz="6400" dirty="0" smtClean="0"/>
              <a:t>Chang-Rodríguez, Eugenio. </a:t>
            </a:r>
            <a:r>
              <a:rPr lang="es-MX" sz="6400" i="1" dirty="0" smtClean="0"/>
              <a:t>Latinoamérica: su civilización y su cultura</a:t>
            </a:r>
            <a:r>
              <a:rPr lang="es-MX" sz="6400" dirty="0" smtClean="0"/>
              <a:t>. 4th ed. Boston: 	</a:t>
            </a:r>
            <a:r>
              <a:rPr lang="es-MX" sz="6400" dirty="0" smtClean="0"/>
              <a:t>2008</a:t>
            </a:r>
            <a:r>
              <a:rPr lang="es-MX" sz="6400" dirty="0" smtClean="0"/>
              <a:t>. </a:t>
            </a:r>
            <a:r>
              <a:rPr lang="es-MX" sz="6400" dirty="0" err="1" smtClean="0"/>
              <a:t>Print</a:t>
            </a:r>
            <a:r>
              <a:rPr lang="es-MX" sz="6400" dirty="0" smtClean="0"/>
              <a:t>.</a:t>
            </a:r>
            <a:endParaRPr lang="en-US" sz="6400" dirty="0" smtClean="0"/>
          </a:p>
          <a:p>
            <a:pPr>
              <a:buNone/>
            </a:pPr>
            <a:r>
              <a:rPr lang="es-MX" sz="6400" dirty="0" smtClean="0"/>
              <a:t>---. "La novela de la Revolución Mexicana y su Clasificación." </a:t>
            </a:r>
            <a:r>
              <a:rPr lang="en-US" sz="6400" i="1" dirty="0" smtClean="0"/>
              <a:t>Hispania </a:t>
            </a:r>
            <a:r>
              <a:rPr lang="en-US" sz="6400" dirty="0" smtClean="0"/>
              <a:t>42.4 (1959): 		</a:t>
            </a:r>
            <a:r>
              <a:rPr lang="en-US" sz="6400" dirty="0" smtClean="0"/>
              <a:t>527-535</a:t>
            </a:r>
            <a:r>
              <a:rPr lang="en-US" sz="6400" dirty="0" smtClean="0"/>
              <a:t>. Web.</a:t>
            </a:r>
          </a:p>
          <a:p>
            <a:pPr>
              <a:buNone/>
            </a:pPr>
            <a:r>
              <a:rPr lang="en-US" sz="6400" dirty="0" smtClean="0"/>
              <a:t>Green, James N., Smith, Peter H., and Skidmore, Thomas E. </a:t>
            </a:r>
            <a:r>
              <a:rPr lang="en-US" sz="6400" i="1" dirty="0" smtClean="0"/>
              <a:t>Modern Latin America</a:t>
            </a:r>
            <a:r>
              <a:rPr lang="en-US" sz="6400" dirty="0" smtClean="0"/>
              <a:t>. 4th 	</a:t>
            </a:r>
            <a:r>
              <a:rPr lang="en-US" sz="6400" dirty="0" smtClean="0"/>
              <a:t>ed</a:t>
            </a:r>
            <a:r>
              <a:rPr lang="en-US" sz="6400" dirty="0" smtClean="0"/>
              <a:t>. New York: 2010. Print. </a:t>
            </a:r>
          </a:p>
          <a:p>
            <a:pPr>
              <a:buNone/>
            </a:pPr>
            <a:r>
              <a:rPr lang="en-US" sz="6400" dirty="0" smtClean="0"/>
              <a:t>Hancock, Joel. "Elena </a:t>
            </a:r>
            <a:r>
              <a:rPr lang="en-US" sz="6400" dirty="0" err="1" smtClean="0"/>
              <a:t>Poniatowska's</a:t>
            </a:r>
            <a:r>
              <a:rPr lang="en-US" sz="6400" dirty="0" smtClean="0"/>
              <a:t> </a:t>
            </a:r>
            <a:r>
              <a:rPr lang="en-US" sz="6400" dirty="0" err="1" smtClean="0"/>
              <a:t>Hasta</a:t>
            </a:r>
            <a:r>
              <a:rPr lang="en-US" sz="6400" dirty="0" smtClean="0"/>
              <a:t> no </a:t>
            </a:r>
            <a:r>
              <a:rPr lang="en-US" sz="6400" dirty="0" err="1" smtClean="0"/>
              <a:t>verte</a:t>
            </a:r>
            <a:r>
              <a:rPr lang="en-US" sz="6400" dirty="0" smtClean="0"/>
              <a:t> </a:t>
            </a:r>
            <a:r>
              <a:rPr lang="en-US" sz="6400" dirty="0" err="1" smtClean="0"/>
              <a:t>Jesús</a:t>
            </a:r>
            <a:r>
              <a:rPr lang="en-US" sz="6400" dirty="0" smtClean="0"/>
              <a:t> </a:t>
            </a:r>
            <a:r>
              <a:rPr lang="en-US" sz="6400" dirty="0" err="1" smtClean="0"/>
              <a:t>mío</a:t>
            </a:r>
            <a:r>
              <a:rPr lang="en-US" sz="6400" dirty="0" smtClean="0"/>
              <a:t>: The Remarking of the 	</a:t>
            </a:r>
            <a:r>
              <a:rPr lang="en-US" sz="6400" dirty="0" smtClean="0"/>
              <a:t>Image </a:t>
            </a:r>
            <a:r>
              <a:rPr lang="en-US" sz="6400" dirty="0" smtClean="0"/>
              <a:t>of Woman." </a:t>
            </a:r>
            <a:r>
              <a:rPr lang="en-US" sz="6400" i="1" dirty="0" smtClean="0"/>
              <a:t>Hispania</a:t>
            </a:r>
            <a:r>
              <a:rPr lang="en-US" sz="6400" dirty="0" smtClean="0"/>
              <a:t> 66.3 (1983): 353-359. Web.</a:t>
            </a:r>
          </a:p>
          <a:p>
            <a:pPr>
              <a:buNone/>
            </a:pPr>
            <a:r>
              <a:rPr lang="en-US" sz="6400" dirty="0" smtClean="0"/>
              <a:t>Lewis, Oscar. "Pedro </a:t>
            </a:r>
            <a:r>
              <a:rPr lang="en-US" sz="6400" dirty="0" err="1" smtClean="0"/>
              <a:t>Martínez</a:t>
            </a:r>
            <a:r>
              <a:rPr lang="en-US" sz="6400" dirty="0" smtClean="0"/>
              <a:t>". </a:t>
            </a:r>
            <a:r>
              <a:rPr lang="en-US" sz="6400" i="1" dirty="0" smtClean="0"/>
              <a:t>The Mexico Reader</a:t>
            </a:r>
            <a:r>
              <a:rPr lang="en-US" sz="6400" dirty="0" smtClean="0"/>
              <a:t>. Gilbert M. Joseph and Timothy J. 	</a:t>
            </a:r>
            <a:r>
              <a:rPr lang="es-MX" sz="6400" dirty="0" smtClean="0"/>
              <a:t>Henderson</a:t>
            </a:r>
            <a:r>
              <a:rPr lang="es-MX" sz="6400" dirty="0" smtClean="0"/>
              <a:t>. London: 2002. 375-386. </a:t>
            </a:r>
            <a:r>
              <a:rPr lang="es-MX" sz="6400" dirty="0" err="1" smtClean="0"/>
              <a:t>Print</a:t>
            </a:r>
            <a:r>
              <a:rPr lang="es-MX" sz="6400" dirty="0" smtClean="0"/>
              <a:t>. </a:t>
            </a:r>
            <a:endParaRPr lang="en-US" sz="6400" dirty="0" smtClean="0"/>
          </a:p>
          <a:p>
            <a:pPr>
              <a:buNone/>
            </a:pPr>
            <a:r>
              <a:rPr lang="es-MX" sz="6400" i="1" dirty="0" smtClean="0"/>
              <a:t>La Cucaracha</a:t>
            </a:r>
            <a:r>
              <a:rPr lang="es-MX" sz="6400" dirty="0" smtClean="0"/>
              <a:t>. Dir. Ismael Rodríguez. Azteca Films, 1959.  </a:t>
            </a:r>
            <a:r>
              <a:rPr lang="en-US" sz="6400" dirty="0" smtClean="0"/>
              <a:t>Film.</a:t>
            </a:r>
          </a:p>
          <a:p>
            <a:pPr>
              <a:buNone/>
            </a:pPr>
            <a:r>
              <a:rPr lang="en-US" sz="6400" dirty="0" err="1" smtClean="0"/>
              <a:t>Macías</a:t>
            </a:r>
            <a:r>
              <a:rPr lang="en-US" sz="6400" dirty="0" smtClean="0"/>
              <a:t>, Anna. "Women and the Mexican Revolution, 1910-1920." </a:t>
            </a:r>
            <a:r>
              <a:rPr lang="es-MX" sz="6400" i="1" dirty="0" err="1" smtClean="0"/>
              <a:t>The</a:t>
            </a:r>
            <a:r>
              <a:rPr lang="es-MX" sz="6400" i="1" dirty="0" smtClean="0"/>
              <a:t> </a:t>
            </a:r>
            <a:r>
              <a:rPr lang="es-MX" sz="6400" i="1" dirty="0" err="1" smtClean="0"/>
              <a:t>Americas</a:t>
            </a:r>
            <a:r>
              <a:rPr lang="es-MX" sz="6400" dirty="0" smtClean="0"/>
              <a:t> 37.1 		</a:t>
            </a:r>
            <a:r>
              <a:rPr lang="es-MX" sz="6400" dirty="0" smtClean="0"/>
              <a:t>(</a:t>
            </a:r>
            <a:r>
              <a:rPr lang="es-MX" sz="6400" dirty="0" smtClean="0"/>
              <a:t>1980): 53-82. Web.</a:t>
            </a:r>
            <a:endParaRPr lang="en-US" sz="6400" dirty="0" smtClean="0"/>
          </a:p>
          <a:p>
            <a:pPr>
              <a:buNone/>
            </a:pPr>
            <a:r>
              <a:rPr lang="es-MX" sz="6400" dirty="0" smtClean="0"/>
              <a:t>Mendoza, Vicente T. </a:t>
            </a:r>
            <a:r>
              <a:rPr lang="es-MX" sz="6400" i="1" dirty="0" smtClean="0"/>
              <a:t>El Corrido Mexicano</a:t>
            </a:r>
            <a:r>
              <a:rPr lang="es-MX" sz="6400" dirty="0" smtClean="0"/>
              <a:t>. Distrito Federal: 1995. </a:t>
            </a:r>
            <a:r>
              <a:rPr lang="es-MX" sz="6400" dirty="0" err="1" smtClean="0"/>
              <a:t>Print</a:t>
            </a:r>
            <a:r>
              <a:rPr lang="es-MX" sz="6400" dirty="0" smtClean="0"/>
              <a:t>. </a:t>
            </a:r>
            <a:endParaRPr lang="en-US" sz="6400" dirty="0" smtClean="0"/>
          </a:p>
          <a:p>
            <a:pPr>
              <a:buNone/>
            </a:pPr>
            <a:r>
              <a:rPr lang="es-MX" sz="6400" dirty="0" err="1" smtClean="0"/>
              <a:t>Poniatowska</a:t>
            </a:r>
            <a:r>
              <a:rPr lang="es-MX" sz="6400" dirty="0" smtClean="0"/>
              <a:t>, Elena. </a:t>
            </a:r>
            <a:r>
              <a:rPr lang="es-MX" sz="6400" i="1" dirty="0" smtClean="0"/>
              <a:t>Hasta no verte, Jesús mío. </a:t>
            </a:r>
            <a:r>
              <a:rPr lang="es-MX" sz="6400" dirty="0" smtClean="0"/>
              <a:t>1ra ed. de bolsillo. Barcelona: 2002. 		</a:t>
            </a:r>
            <a:r>
              <a:rPr lang="es-MX" sz="6400" dirty="0" err="1" smtClean="0"/>
              <a:t>Print</a:t>
            </a:r>
            <a:r>
              <a:rPr lang="es-MX" sz="6400" dirty="0" smtClean="0"/>
              <a:t>.</a:t>
            </a:r>
            <a:endParaRPr lang="en-US" sz="6400" dirty="0" smtClean="0"/>
          </a:p>
          <a:p>
            <a:pPr>
              <a:buNone/>
            </a:pPr>
            <a:r>
              <a:rPr lang="es-MX" sz="6400" dirty="0" smtClean="0"/>
              <a:t> ---. </a:t>
            </a:r>
            <a:r>
              <a:rPr lang="es-MX" sz="6400" i="1" dirty="0" smtClean="0"/>
              <a:t>Las </a:t>
            </a:r>
            <a:r>
              <a:rPr lang="es-MX" sz="6400" i="1" dirty="0" err="1" smtClean="0"/>
              <a:t>Soldaderas</a:t>
            </a:r>
            <a:r>
              <a:rPr lang="es-MX" sz="6400" dirty="0" smtClean="0"/>
              <a:t>. Distrito Federal: 1999. </a:t>
            </a:r>
            <a:r>
              <a:rPr lang="es-MX" sz="6400" dirty="0" err="1" smtClean="0"/>
              <a:t>Print</a:t>
            </a:r>
            <a:r>
              <a:rPr lang="es-MX" sz="6400" dirty="0" smtClean="0"/>
              <a:t>.</a:t>
            </a:r>
            <a:endParaRPr lang="en-US" sz="6400" dirty="0" smtClean="0"/>
          </a:p>
          <a:p>
            <a:pPr>
              <a:buNone/>
            </a:pPr>
            <a:r>
              <a:rPr lang="es-MX" sz="6400" dirty="0" err="1" smtClean="0"/>
              <a:t>Resendéz</a:t>
            </a:r>
            <a:r>
              <a:rPr lang="es-MX" sz="6400" dirty="0" smtClean="0"/>
              <a:t>-Fuentes, Andrés. </a:t>
            </a:r>
            <a:r>
              <a:rPr lang="en-US" sz="6400" dirty="0" smtClean="0"/>
              <a:t>"Battleground Women: </a:t>
            </a:r>
            <a:r>
              <a:rPr lang="en-US" sz="6400" i="1" dirty="0" err="1" smtClean="0"/>
              <a:t>Soldaderas</a:t>
            </a:r>
            <a:r>
              <a:rPr lang="en-US" sz="6400" i="1" dirty="0" smtClean="0"/>
              <a:t> </a:t>
            </a:r>
            <a:r>
              <a:rPr lang="en-US" sz="6400" dirty="0" smtClean="0"/>
              <a:t>and Female Soldiers in 	</a:t>
            </a:r>
            <a:r>
              <a:rPr lang="en-US" sz="6400" dirty="0" smtClean="0"/>
              <a:t>the </a:t>
            </a:r>
            <a:r>
              <a:rPr lang="en-US" sz="6400" dirty="0" smtClean="0"/>
              <a:t>Mexican Revolution." </a:t>
            </a:r>
            <a:r>
              <a:rPr lang="es-MX" sz="6400" i="1" dirty="0" err="1" smtClean="0"/>
              <a:t>The</a:t>
            </a:r>
            <a:r>
              <a:rPr lang="es-MX" sz="6400" i="1" dirty="0" smtClean="0"/>
              <a:t> </a:t>
            </a:r>
            <a:r>
              <a:rPr lang="es-MX" sz="6400" i="1" dirty="0" err="1" smtClean="0"/>
              <a:t>Americas</a:t>
            </a:r>
            <a:r>
              <a:rPr lang="es-MX" sz="6400" dirty="0" smtClean="0"/>
              <a:t> 51.4 (1995): 525-553. Web</a:t>
            </a:r>
            <a:r>
              <a:rPr lang="es-MX" sz="6400" dirty="0" smtClean="0"/>
              <a:t>.</a:t>
            </a:r>
            <a:endParaRPr lang="en-US" sz="6400" dirty="0" smtClean="0"/>
          </a:p>
          <a:p>
            <a:pPr>
              <a:buNone/>
            </a:pPr>
            <a:r>
              <a:rPr lang="es-MX" sz="6400" dirty="0" smtClean="0"/>
              <a:t>Robles, Fernando, and Elena </a:t>
            </a:r>
            <a:r>
              <a:rPr lang="es-MX" sz="6400" dirty="0" err="1" smtClean="0"/>
              <a:t>Poniatowska</a:t>
            </a:r>
            <a:r>
              <a:rPr lang="es-MX" sz="6400" dirty="0" smtClean="0"/>
              <a:t>. </a:t>
            </a:r>
            <a:r>
              <a:rPr lang="es-MX" sz="6400" i="1" dirty="0" smtClean="0"/>
              <a:t>La </a:t>
            </a:r>
            <a:r>
              <a:rPr lang="es-MX" sz="6400" i="1" dirty="0" err="1" smtClean="0"/>
              <a:t>Adelia</a:t>
            </a:r>
            <a:r>
              <a:rPr lang="es-MX" sz="6400" i="1" dirty="0" smtClean="0"/>
              <a:t>.</a:t>
            </a:r>
            <a:r>
              <a:rPr lang="es-MX" sz="6400" dirty="0" smtClean="0"/>
              <a:t> Distrito Federal: 2006. </a:t>
            </a:r>
            <a:r>
              <a:rPr lang="es-MX" sz="6400" dirty="0" err="1" smtClean="0"/>
              <a:t>Print</a:t>
            </a:r>
            <a:r>
              <a:rPr lang="es-MX" sz="6400" dirty="0" smtClean="0"/>
              <a:t>.</a:t>
            </a:r>
            <a:r>
              <a:rPr lang="es-MX" dirty="0" smtClean="0"/>
              <a:t> </a:t>
            </a:r>
            <a:endParaRPr lang="en-US" dirty="0" smtClean="0"/>
          </a:p>
          <a:p>
            <a:pPr>
              <a:buNone/>
            </a:pPr>
            <a:endParaRPr lang="en-US" dirty="0"/>
          </a:p>
        </p:txBody>
      </p:sp>
      <p:sp>
        <p:nvSpPr>
          <p:cNvPr id="3" name="Title 2"/>
          <p:cNvSpPr>
            <a:spLocks noGrp="1"/>
          </p:cNvSpPr>
          <p:nvPr>
            <p:ph type="title"/>
          </p:nvPr>
        </p:nvSpPr>
        <p:spPr>
          <a:xfrm>
            <a:off x="457200" y="152400"/>
            <a:ext cx="8229600" cy="685800"/>
          </a:xfrm>
        </p:spPr>
        <p:txBody>
          <a:bodyPr>
            <a:normAutofit fontScale="90000"/>
          </a:bodyPr>
          <a:lstStyle/>
          <a:p>
            <a:r>
              <a:rPr smtClean="0"/>
              <a:t>Bibliografía</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0"/>
            <a:ext cx="8229600" cy="1143000"/>
          </a:xfrm>
        </p:spPr>
        <p:txBody>
          <a:bodyPr/>
          <a:lstStyle/>
          <a:p>
            <a:pPr algn="ctr"/>
            <a:r>
              <a:rPr smtClean="0"/>
              <a:t>Gracias por su atención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Ana </a:t>
            </a:r>
            <a:r>
              <a:rPr lang="en-US" dirty="0" err="1" smtClean="0"/>
              <a:t>Topete</a:t>
            </a:r>
            <a:endParaRPr lang="en-US" dirty="0" smtClean="0"/>
          </a:p>
          <a:p>
            <a:r>
              <a:rPr lang="en-US" dirty="0" smtClean="0"/>
              <a:t>Capstone 2014</a:t>
            </a:r>
            <a:endParaRPr lang="en-US" dirty="0" smtClean="0"/>
          </a:p>
          <a:p>
            <a:r>
              <a:rPr lang="en-US" dirty="0" err="1" smtClean="0"/>
              <a:t>Asesores</a:t>
            </a:r>
            <a:r>
              <a:rPr lang="en-US" dirty="0" smtClean="0"/>
              <a:t>: Dr. </a:t>
            </a:r>
            <a:r>
              <a:rPr lang="en-US" dirty="0" err="1" smtClean="0"/>
              <a:t>Gómez</a:t>
            </a:r>
            <a:r>
              <a:rPr lang="en-US" dirty="0" smtClean="0"/>
              <a:t>, Dr. </a:t>
            </a:r>
            <a:r>
              <a:rPr lang="en-US" dirty="0" err="1" smtClean="0"/>
              <a:t>Urioste</a:t>
            </a:r>
            <a:r>
              <a:rPr lang="en-US" dirty="0" smtClean="0"/>
              <a:t>, </a:t>
            </a:r>
            <a:r>
              <a:rPr lang="en-US" dirty="0" err="1" smtClean="0"/>
              <a:t>Dra</a:t>
            </a:r>
            <a:r>
              <a:rPr lang="en-US" dirty="0" smtClean="0"/>
              <a:t>. </a:t>
            </a:r>
            <a:r>
              <a:rPr lang="en-US" dirty="0" err="1" smtClean="0"/>
              <a:t>Zielina</a:t>
            </a:r>
            <a:r>
              <a:rPr lang="en-US" dirty="0" smtClean="0"/>
              <a:t> </a:t>
            </a:r>
            <a:endParaRPr lang="en-US" dirty="0"/>
          </a:p>
        </p:txBody>
      </p:sp>
      <p:sp>
        <p:nvSpPr>
          <p:cNvPr id="4" name="Title 3"/>
          <p:cNvSpPr>
            <a:spLocks noGrp="1"/>
          </p:cNvSpPr>
          <p:nvPr>
            <p:ph type="ctrTitle"/>
          </p:nvPr>
        </p:nvSpPr>
        <p:spPr>
          <a:xfrm>
            <a:off x="533400" y="304800"/>
            <a:ext cx="8305800" cy="2438400"/>
          </a:xfrm>
        </p:spPr>
        <p:txBody>
          <a:bodyPr/>
          <a:lstStyle/>
          <a:p>
            <a:r>
              <a:rPr sz="5400" smtClean="0"/>
              <a:t>Las contribuciones de la mujer a la Revolución Mexicana</a:t>
            </a:r>
            <a:endParaRPr lang="en-US" sz="5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Font typeface="Wingdings" pitchFamily="2" charset="2"/>
              <a:buChar char="Ø"/>
            </a:pPr>
            <a:r>
              <a:rPr lang="en-US" dirty="0" smtClean="0"/>
              <a:t>La </a:t>
            </a:r>
            <a:r>
              <a:rPr lang="en-US" dirty="0" err="1" smtClean="0"/>
              <a:t>Revolución</a:t>
            </a:r>
            <a:r>
              <a:rPr lang="en-US" dirty="0" smtClean="0"/>
              <a:t> Mexicana 1910-1920</a:t>
            </a:r>
          </a:p>
          <a:p>
            <a:pPr>
              <a:buFont typeface="Wingdings" pitchFamily="2" charset="2"/>
              <a:buChar char="Ø"/>
            </a:pPr>
            <a:r>
              <a:rPr lang="en-US" dirty="0" smtClean="0"/>
              <a:t>La </a:t>
            </a:r>
            <a:r>
              <a:rPr lang="en-US" dirty="0" err="1" smtClean="0"/>
              <a:t>importancia</a:t>
            </a:r>
            <a:r>
              <a:rPr lang="en-US" dirty="0" smtClean="0"/>
              <a:t> de mi </a:t>
            </a:r>
            <a:r>
              <a:rPr lang="en-US" dirty="0" err="1" smtClean="0"/>
              <a:t>estudio</a:t>
            </a:r>
            <a:endParaRPr lang="en-US" dirty="0" smtClean="0"/>
          </a:p>
          <a:p>
            <a:pPr>
              <a:buFont typeface="Wingdings" pitchFamily="2" charset="2"/>
              <a:buChar char="Ø"/>
            </a:pPr>
            <a:r>
              <a:rPr lang="en-US" dirty="0" smtClean="0"/>
              <a:t>La </a:t>
            </a:r>
            <a:r>
              <a:rPr lang="en-US" dirty="0" err="1" smtClean="0"/>
              <a:t>autora</a:t>
            </a:r>
            <a:r>
              <a:rPr lang="en-US" dirty="0" smtClean="0"/>
              <a:t>: Elena </a:t>
            </a:r>
            <a:r>
              <a:rPr lang="en-US" dirty="0" err="1" smtClean="0"/>
              <a:t>Poniatowska</a:t>
            </a:r>
            <a:endParaRPr lang="en-US" dirty="0" smtClean="0"/>
          </a:p>
          <a:p>
            <a:pPr>
              <a:buFont typeface="Wingdings" pitchFamily="2" charset="2"/>
              <a:buChar char="Ø"/>
            </a:pPr>
            <a:r>
              <a:rPr lang="en-US" dirty="0" smtClean="0"/>
              <a:t>El </a:t>
            </a:r>
            <a:r>
              <a:rPr lang="en-US" dirty="0" err="1" smtClean="0"/>
              <a:t>personaje</a:t>
            </a:r>
            <a:r>
              <a:rPr lang="en-US" dirty="0" smtClean="0"/>
              <a:t> de </a:t>
            </a:r>
            <a:r>
              <a:rPr lang="en-US" dirty="0" err="1" smtClean="0"/>
              <a:t>Jesusa</a:t>
            </a:r>
            <a:r>
              <a:rPr lang="en-US" dirty="0" smtClean="0"/>
              <a:t> </a:t>
            </a:r>
            <a:r>
              <a:rPr lang="en-US" dirty="0" err="1" smtClean="0"/>
              <a:t>Palancares</a:t>
            </a:r>
            <a:r>
              <a:rPr lang="en-US" dirty="0" smtClean="0"/>
              <a:t> en </a:t>
            </a:r>
            <a:r>
              <a:rPr lang="en-US" i="1" dirty="0" err="1" smtClean="0"/>
              <a:t>Hasta</a:t>
            </a:r>
            <a:r>
              <a:rPr lang="en-US" i="1" dirty="0" smtClean="0"/>
              <a:t> no </a:t>
            </a:r>
            <a:r>
              <a:rPr lang="en-US" i="1" dirty="0" err="1" smtClean="0"/>
              <a:t>verte</a:t>
            </a:r>
            <a:r>
              <a:rPr lang="en-US" i="1" dirty="0" smtClean="0"/>
              <a:t>, </a:t>
            </a:r>
            <a:r>
              <a:rPr lang="en-US" i="1" dirty="0" err="1" smtClean="0"/>
              <a:t>Jesús</a:t>
            </a:r>
            <a:r>
              <a:rPr lang="en-US" i="1" dirty="0" smtClean="0"/>
              <a:t> </a:t>
            </a:r>
            <a:r>
              <a:rPr lang="en-US" i="1" dirty="0" err="1" smtClean="0"/>
              <a:t>mío</a:t>
            </a:r>
            <a:endParaRPr lang="en-US" i="1" dirty="0" smtClean="0"/>
          </a:p>
          <a:p>
            <a:pPr>
              <a:buFont typeface="Wingdings" pitchFamily="2" charset="2"/>
              <a:buChar char="Ø"/>
            </a:pPr>
            <a:r>
              <a:rPr lang="en-US" dirty="0" smtClean="0"/>
              <a:t>Las </a:t>
            </a:r>
            <a:r>
              <a:rPr lang="en-US" dirty="0" err="1" smtClean="0"/>
              <a:t>soldaderas</a:t>
            </a:r>
            <a:endParaRPr lang="en-US" dirty="0" smtClean="0"/>
          </a:p>
          <a:p>
            <a:pPr>
              <a:buFont typeface="Wingdings" pitchFamily="2" charset="2"/>
              <a:buChar char="Ø"/>
            </a:pPr>
            <a:r>
              <a:rPr lang="en-US" dirty="0" err="1" smtClean="0"/>
              <a:t>Conclusión</a:t>
            </a:r>
            <a:endParaRPr lang="en-US" i="1" dirty="0" smtClean="0"/>
          </a:p>
          <a:p>
            <a:pPr>
              <a:buFont typeface="Wingdings" pitchFamily="2" charset="2"/>
              <a:buChar char="Ø"/>
            </a:pPr>
            <a:endParaRPr lang="en-US" dirty="0"/>
          </a:p>
        </p:txBody>
      </p:sp>
      <p:sp>
        <p:nvSpPr>
          <p:cNvPr id="3" name="Title 2"/>
          <p:cNvSpPr>
            <a:spLocks noGrp="1"/>
          </p:cNvSpPr>
          <p:nvPr>
            <p:ph type="title"/>
          </p:nvPr>
        </p:nvSpPr>
        <p:spPr/>
        <p:txBody>
          <a:bodyPr/>
          <a:lstStyle/>
          <a:p>
            <a:pPr algn="ctr"/>
            <a:r>
              <a:rPr smtClean="0"/>
              <a:t>Agenda</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447800"/>
            <a:ext cx="8229600" cy="4572000"/>
          </a:xfrm>
        </p:spPr>
        <p:txBody>
          <a:bodyPr/>
          <a:lstStyle/>
          <a:p>
            <a:pPr>
              <a:buFont typeface="Wingdings" pitchFamily="2" charset="2"/>
              <a:buChar char="Ø"/>
            </a:pPr>
            <a:r>
              <a:rPr lang="es-MX" dirty="0" smtClean="0"/>
              <a:t>Injusta distribución de riquezas y tierra, la explotación de los trabajadores, la corrupción política y administrativa, y la negación de la democracia fueron algunas de las principales causas del movimiento revolucionario.</a:t>
            </a:r>
          </a:p>
          <a:p>
            <a:pPr>
              <a:buFont typeface="Wingdings" pitchFamily="2" charset="2"/>
              <a:buChar char="Ø"/>
            </a:pPr>
            <a:r>
              <a:rPr lang="es-MX" dirty="0" smtClean="0"/>
              <a:t>Personajes de mayor importancia: Francisco Madero, Emiliano Zapata, Francisco Villa, Victoriano Huerta, Venustiano Carranza</a:t>
            </a:r>
            <a:endParaRPr lang="en-US" dirty="0"/>
          </a:p>
        </p:txBody>
      </p:sp>
      <p:sp>
        <p:nvSpPr>
          <p:cNvPr id="3" name="Title 2"/>
          <p:cNvSpPr>
            <a:spLocks noGrp="1"/>
          </p:cNvSpPr>
          <p:nvPr>
            <p:ph type="title"/>
          </p:nvPr>
        </p:nvSpPr>
        <p:spPr/>
        <p:txBody>
          <a:bodyPr/>
          <a:lstStyle/>
          <a:p>
            <a:r>
              <a:rPr smtClean="0"/>
              <a:t>La Revolución Mexicana 1910-1920</a:t>
            </a:r>
            <a:endParaRPr lang="en-US" dirty="0"/>
          </a:p>
        </p:txBody>
      </p:sp>
      <p:pic>
        <p:nvPicPr>
          <p:cNvPr id="4" name="Picture 3" descr="madero.png"/>
          <p:cNvPicPr>
            <a:picLocks noChangeAspect="1"/>
          </p:cNvPicPr>
          <p:nvPr/>
        </p:nvPicPr>
        <p:blipFill>
          <a:blip r:embed="rId2"/>
          <a:stretch>
            <a:fillRect/>
          </a:stretch>
        </p:blipFill>
        <p:spPr>
          <a:xfrm>
            <a:off x="609600" y="4800600"/>
            <a:ext cx="1295400" cy="1351995"/>
          </a:xfrm>
          <a:prstGeom prst="rect">
            <a:avLst/>
          </a:prstGeom>
        </p:spPr>
      </p:pic>
      <p:pic>
        <p:nvPicPr>
          <p:cNvPr id="5" name="Picture 4" descr="zapata.jpg"/>
          <p:cNvPicPr>
            <a:picLocks noChangeAspect="1"/>
          </p:cNvPicPr>
          <p:nvPr/>
        </p:nvPicPr>
        <p:blipFill>
          <a:blip r:embed="rId3"/>
          <a:stretch>
            <a:fillRect/>
          </a:stretch>
        </p:blipFill>
        <p:spPr>
          <a:xfrm>
            <a:off x="2286000" y="5334000"/>
            <a:ext cx="1395385" cy="1371600"/>
          </a:xfrm>
          <a:prstGeom prst="rect">
            <a:avLst/>
          </a:prstGeom>
        </p:spPr>
      </p:pic>
      <p:pic>
        <p:nvPicPr>
          <p:cNvPr id="6" name="Picture 5" descr="villa-1.jpg"/>
          <p:cNvPicPr>
            <a:picLocks noChangeAspect="1"/>
          </p:cNvPicPr>
          <p:nvPr/>
        </p:nvPicPr>
        <p:blipFill>
          <a:blip r:embed="rId4"/>
          <a:stretch>
            <a:fillRect/>
          </a:stretch>
        </p:blipFill>
        <p:spPr>
          <a:xfrm>
            <a:off x="4038600" y="4800600"/>
            <a:ext cx="1127760" cy="1362710"/>
          </a:xfrm>
          <a:prstGeom prst="rect">
            <a:avLst/>
          </a:prstGeom>
        </p:spPr>
      </p:pic>
      <p:pic>
        <p:nvPicPr>
          <p:cNvPr id="7" name="Picture 6" descr="Venustiano_Carranza.jpg"/>
          <p:cNvPicPr>
            <a:picLocks noChangeAspect="1"/>
          </p:cNvPicPr>
          <p:nvPr/>
        </p:nvPicPr>
        <p:blipFill>
          <a:blip r:embed="rId5"/>
          <a:stretch>
            <a:fillRect/>
          </a:stretch>
        </p:blipFill>
        <p:spPr>
          <a:xfrm>
            <a:off x="7620000" y="4648200"/>
            <a:ext cx="1079855" cy="1391165"/>
          </a:xfrm>
          <a:prstGeom prst="rect">
            <a:avLst/>
          </a:prstGeom>
        </p:spPr>
      </p:pic>
      <p:pic>
        <p:nvPicPr>
          <p:cNvPr id="8" name="Picture 7" descr="V_Huerta.jpg"/>
          <p:cNvPicPr>
            <a:picLocks noChangeAspect="1"/>
          </p:cNvPicPr>
          <p:nvPr/>
        </p:nvPicPr>
        <p:blipFill>
          <a:blip r:embed="rId6"/>
          <a:stretch>
            <a:fillRect/>
          </a:stretch>
        </p:blipFill>
        <p:spPr>
          <a:xfrm>
            <a:off x="5791200" y="5029200"/>
            <a:ext cx="1291216" cy="14732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esposas.jpg"/>
          <p:cNvPicPr>
            <a:picLocks noGrp="1" noChangeAspect="1"/>
          </p:cNvPicPr>
          <p:nvPr>
            <p:ph idx="1"/>
          </p:nvPr>
        </p:nvPicPr>
        <p:blipFill>
          <a:blip r:embed="rId2"/>
          <a:stretch>
            <a:fillRect/>
          </a:stretch>
        </p:blipFill>
        <p:spPr>
          <a:xfrm>
            <a:off x="4267200" y="3718932"/>
            <a:ext cx="4165600" cy="2707268"/>
          </a:xfrm>
        </p:spPr>
      </p:pic>
      <p:sp>
        <p:nvSpPr>
          <p:cNvPr id="3" name="Title 2"/>
          <p:cNvSpPr>
            <a:spLocks noGrp="1"/>
          </p:cNvSpPr>
          <p:nvPr>
            <p:ph type="title"/>
          </p:nvPr>
        </p:nvSpPr>
        <p:spPr/>
        <p:txBody>
          <a:bodyPr/>
          <a:lstStyle/>
          <a:p>
            <a:endParaRPr lang="en-US"/>
          </a:p>
        </p:txBody>
      </p:sp>
      <p:pic>
        <p:nvPicPr>
          <p:cNvPr id="5" name="Picture 4" descr="revolucionarios.jpg"/>
          <p:cNvPicPr>
            <a:picLocks noChangeAspect="1"/>
          </p:cNvPicPr>
          <p:nvPr/>
        </p:nvPicPr>
        <p:blipFill>
          <a:blip r:embed="rId3"/>
          <a:stretch>
            <a:fillRect/>
          </a:stretch>
        </p:blipFill>
        <p:spPr>
          <a:xfrm>
            <a:off x="381000" y="152400"/>
            <a:ext cx="5638800" cy="3381077"/>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buFont typeface="Wingdings" pitchFamily="2" charset="2"/>
              <a:buChar char="Ø"/>
            </a:pPr>
            <a:r>
              <a:rPr lang="es-MX" dirty="0" smtClean="0"/>
              <a:t>El papel de la mujer en la Revolución Mexicana es poco notable en los textos históricos. En el cine Mexicano, algunos productores han llevado a la pantalla grande a la mujer revolucionaria, pero no siempre bien representada. Durante y después de la Revolución, se escribieron corridos sobre los hombres valientes que estuvieron en el campo de batalla, muy pocos se escribieron sobre la mujer. La historia se cuenta, usualmente, desde la perspectiva masculina. Se sabe de personajes valerosos que fueron participes de este acontecimiento que cambió la historia de México; sin embargo, casi nada se sabe sobre las mujeres que hicieron que esta Revolución fuera posible.</a:t>
            </a:r>
            <a:endParaRPr lang="en-US" dirty="0"/>
          </a:p>
        </p:txBody>
      </p:sp>
      <p:sp>
        <p:nvSpPr>
          <p:cNvPr id="3" name="Title 2"/>
          <p:cNvSpPr>
            <a:spLocks noGrp="1"/>
          </p:cNvSpPr>
          <p:nvPr>
            <p:ph type="title"/>
          </p:nvPr>
        </p:nvSpPr>
        <p:spPr/>
        <p:txBody>
          <a:bodyPr/>
          <a:lstStyle/>
          <a:p>
            <a:r>
              <a:rPr smtClean="0"/>
              <a:t>Mi estudio</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Elena Poniatowska</a:t>
            </a:r>
            <a:endParaRPr lang="en-US" dirty="0"/>
          </a:p>
        </p:txBody>
      </p:sp>
      <p:sp>
        <p:nvSpPr>
          <p:cNvPr id="7" name="Content Placeholder 6"/>
          <p:cNvSpPr>
            <a:spLocks noGrp="1"/>
          </p:cNvSpPr>
          <p:nvPr>
            <p:ph idx="1"/>
          </p:nvPr>
        </p:nvSpPr>
        <p:spPr/>
        <p:txBody>
          <a:bodyPr/>
          <a:lstStyle/>
          <a:p>
            <a:pPr>
              <a:buFont typeface="Wingdings" pitchFamily="2" charset="2"/>
              <a:buChar char="Ø"/>
            </a:pPr>
            <a:r>
              <a:rPr lang="en-US" dirty="0" smtClean="0"/>
              <a:t>A </a:t>
            </a:r>
            <a:r>
              <a:rPr lang="en-US" dirty="0" err="1" smtClean="0"/>
              <a:t>dedicado</a:t>
            </a:r>
            <a:r>
              <a:rPr lang="en-US" dirty="0" smtClean="0"/>
              <a:t> </a:t>
            </a:r>
            <a:r>
              <a:rPr lang="en-US" dirty="0" err="1" smtClean="0"/>
              <a:t>su</a:t>
            </a:r>
            <a:r>
              <a:rPr lang="en-US" dirty="0" smtClean="0"/>
              <a:t> </a:t>
            </a:r>
            <a:r>
              <a:rPr lang="en-US" dirty="0" err="1" smtClean="0"/>
              <a:t>carrera</a:t>
            </a:r>
            <a:r>
              <a:rPr lang="en-US" dirty="0" smtClean="0"/>
              <a:t> a </a:t>
            </a:r>
            <a:r>
              <a:rPr lang="en-US" dirty="0" err="1" smtClean="0"/>
              <a:t>escribir</a:t>
            </a:r>
            <a:r>
              <a:rPr lang="en-US" dirty="0" smtClean="0"/>
              <a:t> </a:t>
            </a:r>
            <a:r>
              <a:rPr lang="en-US" dirty="0" err="1" smtClean="0"/>
              <a:t>sobre</a:t>
            </a:r>
            <a:r>
              <a:rPr lang="en-US" dirty="0" smtClean="0"/>
              <a:t> </a:t>
            </a:r>
            <a:r>
              <a:rPr lang="en-US" dirty="0" err="1" smtClean="0"/>
              <a:t>temas</a:t>
            </a:r>
            <a:r>
              <a:rPr lang="en-US" dirty="0" smtClean="0"/>
              <a:t> de </a:t>
            </a:r>
            <a:r>
              <a:rPr lang="en-US" dirty="0" err="1" smtClean="0"/>
              <a:t>mucha</a:t>
            </a:r>
            <a:r>
              <a:rPr lang="en-US" dirty="0" smtClean="0"/>
              <a:t> </a:t>
            </a:r>
            <a:r>
              <a:rPr lang="en-US" dirty="0" err="1" smtClean="0"/>
              <a:t>importancia</a:t>
            </a:r>
            <a:r>
              <a:rPr lang="en-US" dirty="0" smtClean="0"/>
              <a:t> en México, y </a:t>
            </a:r>
            <a:r>
              <a:rPr lang="en-US" dirty="0" err="1" smtClean="0"/>
              <a:t>que</a:t>
            </a:r>
            <a:r>
              <a:rPr lang="en-US" dirty="0" smtClean="0"/>
              <a:t> no </a:t>
            </a:r>
            <a:r>
              <a:rPr lang="en-US" dirty="0" err="1" smtClean="0"/>
              <a:t>siempre</a:t>
            </a:r>
            <a:r>
              <a:rPr lang="en-US" dirty="0" smtClean="0"/>
              <a:t> son </a:t>
            </a:r>
            <a:r>
              <a:rPr lang="en-US" dirty="0" err="1" smtClean="0"/>
              <a:t>reconocidos</a:t>
            </a:r>
            <a:r>
              <a:rPr lang="en-US" dirty="0" smtClean="0"/>
              <a:t>.</a:t>
            </a:r>
          </a:p>
          <a:p>
            <a:pPr>
              <a:buFont typeface="Wingdings" pitchFamily="2" charset="2"/>
              <a:buChar char="Ø"/>
            </a:pPr>
            <a:endParaRPr lang="en-US" i="1" dirty="0" smtClean="0"/>
          </a:p>
          <a:p>
            <a:pPr>
              <a:buFont typeface="Wingdings" pitchFamily="2" charset="2"/>
              <a:buChar char="Ø"/>
            </a:pPr>
            <a:r>
              <a:rPr lang="en-US" i="1" dirty="0" smtClean="0"/>
              <a:t>La </a:t>
            </a:r>
            <a:r>
              <a:rPr lang="en-US" i="1" dirty="0" err="1" smtClean="0"/>
              <a:t>noche</a:t>
            </a:r>
            <a:r>
              <a:rPr lang="en-US" i="1" dirty="0" smtClean="0"/>
              <a:t> de </a:t>
            </a:r>
            <a:r>
              <a:rPr lang="en-US" i="1" dirty="0" err="1" smtClean="0"/>
              <a:t>Tlatelolco</a:t>
            </a:r>
            <a:endParaRPr lang="en-US" i="1" dirty="0" smtClean="0"/>
          </a:p>
          <a:p>
            <a:pPr>
              <a:buNone/>
            </a:pPr>
            <a:endParaRPr lang="en-US" i="1" dirty="0" smtClean="0"/>
          </a:p>
          <a:p>
            <a:pPr>
              <a:buFont typeface="Wingdings" pitchFamily="2" charset="2"/>
              <a:buChar char="Ø"/>
            </a:pPr>
            <a:r>
              <a:rPr lang="en-US" i="1" dirty="0" err="1" smtClean="0"/>
              <a:t>Hasta</a:t>
            </a:r>
            <a:r>
              <a:rPr lang="en-US" i="1" dirty="0" smtClean="0"/>
              <a:t> no </a:t>
            </a:r>
            <a:r>
              <a:rPr lang="en-US" i="1" dirty="0" err="1" smtClean="0"/>
              <a:t>verte</a:t>
            </a:r>
            <a:r>
              <a:rPr lang="en-US" i="1" dirty="0" smtClean="0"/>
              <a:t>, </a:t>
            </a:r>
            <a:r>
              <a:rPr lang="en-US" i="1" dirty="0" err="1" smtClean="0"/>
              <a:t>Jesús</a:t>
            </a:r>
            <a:r>
              <a:rPr lang="en-US" i="1" dirty="0" smtClean="0"/>
              <a:t> </a:t>
            </a:r>
            <a:r>
              <a:rPr lang="en-US" i="1" dirty="0" err="1" smtClean="0"/>
              <a:t>mío</a:t>
            </a:r>
            <a:endParaRPr lang="en-US" i="1" dirty="0"/>
          </a:p>
        </p:txBody>
      </p:sp>
      <p:pic>
        <p:nvPicPr>
          <p:cNvPr id="10" name="Picture 9" descr="elena.png"/>
          <p:cNvPicPr>
            <a:picLocks noChangeAspect="1"/>
          </p:cNvPicPr>
          <p:nvPr/>
        </p:nvPicPr>
        <p:blipFill>
          <a:blip r:embed="rId3"/>
          <a:stretch>
            <a:fillRect/>
          </a:stretch>
        </p:blipFill>
        <p:spPr>
          <a:xfrm>
            <a:off x="5562600" y="3048000"/>
            <a:ext cx="1866900" cy="156972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r>
              <a:rPr lang="es-MX" dirty="0" smtClean="0"/>
              <a:t>	</a:t>
            </a:r>
            <a:r>
              <a:rPr lang="es-MX" dirty="0" err="1" smtClean="0"/>
              <a:t>Jesusa</a:t>
            </a:r>
            <a:r>
              <a:rPr lang="es-MX" dirty="0" smtClean="0"/>
              <a:t>, quien es la protagonista, narra los acontecimientos de su vida a través del tiempo. A una edad muy temprana comenzó su vida de revolucionaria, al lado de su padre, Felipe. Fue ahí, donde conoció a Pedro Aguilar, con quien contrajo matrimonio a la edad de quince años. A pesar de ser una esposa relativamente joven, </a:t>
            </a:r>
            <a:r>
              <a:rPr lang="es-MX" dirty="0" err="1" smtClean="0"/>
              <a:t>Jesusa</a:t>
            </a:r>
            <a:r>
              <a:rPr lang="es-MX" dirty="0" smtClean="0"/>
              <a:t> cumple con sus deberes como </a:t>
            </a:r>
            <a:r>
              <a:rPr lang="es-MX" dirty="0" err="1" smtClean="0"/>
              <a:t>soldadera</a:t>
            </a:r>
            <a:r>
              <a:rPr lang="es-MX" dirty="0" smtClean="0"/>
              <a:t>. </a:t>
            </a:r>
            <a:r>
              <a:rPr lang="es-MX" dirty="0" err="1" smtClean="0"/>
              <a:t>Jesusa</a:t>
            </a:r>
            <a:r>
              <a:rPr lang="es-MX" dirty="0" smtClean="0"/>
              <a:t>, tras la muerte de Pedro durante una batalla contra los villistas,  queda viuda a los dieciocho años de edad. El gobierno de Carranza le dio la espalda quitándole el poco dinero que se merecía por ser esposa de </a:t>
            </a:r>
            <a:r>
              <a:rPr lang="es-MX" smtClean="0"/>
              <a:t>un capitán. </a:t>
            </a:r>
            <a:endParaRPr lang="en-US" dirty="0"/>
          </a:p>
        </p:txBody>
      </p:sp>
      <p:sp>
        <p:nvSpPr>
          <p:cNvPr id="3" name="Title 2"/>
          <p:cNvSpPr>
            <a:spLocks noGrp="1"/>
          </p:cNvSpPr>
          <p:nvPr>
            <p:ph type="title"/>
          </p:nvPr>
        </p:nvSpPr>
        <p:spPr/>
        <p:txBody>
          <a:bodyPr/>
          <a:lstStyle/>
          <a:p>
            <a:r>
              <a:rPr i="1" smtClean="0"/>
              <a:t>Hasta no verte, Jesús mío</a:t>
            </a:r>
            <a:endParaRPr lang="en-US" i="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s-MX" dirty="0" smtClean="0"/>
              <a:t>La palabra </a:t>
            </a:r>
            <a:r>
              <a:rPr lang="es-MX" dirty="0" err="1" smtClean="0"/>
              <a:t>soldadera</a:t>
            </a:r>
            <a:r>
              <a:rPr lang="es-MX" dirty="0" smtClean="0"/>
              <a:t> </a:t>
            </a:r>
            <a:r>
              <a:rPr lang="es-MX" dirty="0" smtClean="0"/>
              <a:t>define a la </a:t>
            </a:r>
            <a:r>
              <a:rPr lang="es-MX" dirty="0" smtClean="0"/>
              <a:t>mujer que acompañaba a los soldados o luchaba con ellos durante la Revolución </a:t>
            </a:r>
            <a:r>
              <a:rPr lang="es-MX" dirty="0" smtClean="0"/>
              <a:t>Mexicana.</a:t>
            </a:r>
            <a:endParaRPr lang="en-US" dirty="0"/>
          </a:p>
        </p:txBody>
      </p:sp>
      <p:sp>
        <p:nvSpPr>
          <p:cNvPr id="3" name="Title 2"/>
          <p:cNvSpPr>
            <a:spLocks noGrp="1"/>
          </p:cNvSpPr>
          <p:nvPr>
            <p:ph type="title"/>
          </p:nvPr>
        </p:nvSpPr>
        <p:spPr/>
        <p:txBody>
          <a:bodyPr/>
          <a:lstStyle/>
          <a:p>
            <a:r>
              <a:rPr smtClean="0"/>
              <a:t>Soldadera</a:t>
            </a:r>
            <a:endParaRPr lang="en-US" dirty="0"/>
          </a:p>
        </p:txBody>
      </p:sp>
      <p:pic>
        <p:nvPicPr>
          <p:cNvPr id="4" name="Picture 3" descr="enamorada.jpg"/>
          <p:cNvPicPr>
            <a:picLocks noChangeAspect="1"/>
          </p:cNvPicPr>
          <p:nvPr/>
        </p:nvPicPr>
        <p:blipFill>
          <a:blip r:embed="rId3"/>
          <a:stretch>
            <a:fillRect/>
          </a:stretch>
        </p:blipFill>
        <p:spPr>
          <a:xfrm>
            <a:off x="2048172" y="2895600"/>
            <a:ext cx="4962228" cy="3447318"/>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248</TotalTime>
  <Words>450</Words>
  <Application>Microsoft Office PowerPoint</Application>
  <PresentationFormat>On-screen Show (4:3)</PresentationFormat>
  <Paragraphs>77</Paragraphs>
  <Slides>15</Slides>
  <Notes>4</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Paper</vt:lpstr>
      <vt:lpstr>Slide 1</vt:lpstr>
      <vt:lpstr>Las contribuciones de la mujer a la Revolución Mexicana</vt:lpstr>
      <vt:lpstr>Agenda</vt:lpstr>
      <vt:lpstr>La Revolución Mexicana 1910-1920</vt:lpstr>
      <vt:lpstr>Slide 5</vt:lpstr>
      <vt:lpstr>Mi estudio</vt:lpstr>
      <vt:lpstr>Elena Poniatowska</vt:lpstr>
      <vt:lpstr>Hasta no verte, Jesús mío</vt:lpstr>
      <vt:lpstr>Soldadera</vt:lpstr>
      <vt:lpstr>Contribuciones </vt:lpstr>
      <vt:lpstr>Slide 11</vt:lpstr>
      <vt:lpstr>Conclusión</vt:lpstr>
      <vt:lpstr>La soldadera</vt:lpstr>
      <vt:lpstr>Bibliografía</vt:lpstr>
      <vt:lpstr>Gracias por su atención</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Las contribuciones de la mujer a la Revolución Mexicana</dc:title>
  <dc:creator>Mely</dc:creator>
  <cp:lastModifiedBy>Mely</cp:lastModifiedBy>
  <cp:revision>23</cp:revision>
  <dcterms:created xsi:type="dcterms:W3CDTF">2014-05-07T03:35:07Z</dcterms:created>
  <dcterms:modified xsi:type="dcterms:W3CDTF">2014-05-09T07:01:43Z</dcterms:modified>
</cp:coreProperties>
</file>